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328" r:id="rId5"/>
    <p:sldId id="353" r:id="rId6"/>
    <p:sldId id="335" r:id="rId7"/>
    <p:sldId id="338" r:id="rId8"/>
    <p:sldId id="337" r:id="rId9"/>
    <p:sldId id="339" r:id="rId10"/>
    <p:sldId id="333" r:id="rId11"/>
    <p:sldId id="332" r:id="rId12"/>
    <p:sldId id="356" r:id="rId13"/>
    <p:sldId id="340" r:id="rId14"/>
    <p:sldId id="357" r:id="rId15"/>
    <p:sldId id="329" r:id="rId16"/>
    <p:sldId id="346" r:id="rId17"/>
    <p:sldId id="331" r:id="rId18"/>
    <p:sldId id="358" r:id="rId19"/>
    <p:sldId id="342" r:id="rId20"/>
    <p:sldId id="351" r:id="rId21"/>
    <p:sldId id="345" r:id="rId22"/>
    <p:sldId id="350" r:id="rId23"/>
    <p:sldId id="352" r:id="rId24"/>
    <p:sldId id="330" r:id="rId25"/>
    <p:sldId id="348" r:id="rId26"/>
    <p:sldId id="349" r:id="rId27"/>
    <p:sldId id="347" r:id="rId28"/>
    <p:sldId id="355" r:id="rId29"/>
    <p:sldId id="334" r:id="rId30"/>
  </p:sldIdLst>
  <p:sldSz cx="12192000" cy="6858000"/>
  <p:notesSz cx="6954838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FF6600"/>
    <a:srgbClr val="79797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80937268-D2BC-4C27-B0FA-F0AD7C83F87D}" type="datetimeFigureOut">
              <a:rPr lang="fr-CA" smtClean="0"/>
              <a:t>21/06/16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003DE87B-4467-41A1-BF0C-BEAE7207A76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18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5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Logo_wTagli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45" y="2780928"/>
            <a:ext cx="1016248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10373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03445" y="548680"/>
            <a:ext cx="10177131" cy="4114800"/>
          </a:xfrm>
          <a:ln w="127000" cap="sq" cmpd="sng">
            <a:solidFill>
              <a:schemeClr val="bg1"/>
            </a:solidFill>
            <a:miter lim="800000"/>
          </a:ln>
          <a:effectLst>
            <a:outerShdw blurRad="368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9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0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background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528736" y="1268760"/>
            <a:ext cx="5856651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 anchor="t" anchorCtr="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3" y="3429000"/>
            <a:ext cx="3552393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9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56107" y="1340768"/>
            <a:ext cx="5856651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8208236" y="3501008"/>
            <a:ext cx="3552393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624747" y="1268760"/>
            <a:ext cx="5856651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27382" y="3429000"/>
            <a:ext cx="3552393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56107" y="1268760"/>
            <a:ext cx="5856651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208236" y="3429000"/>
            <a:ext cx="3552393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3" y="1196752"/>
            <a:ext cx="4144793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02981" y="3933057"/>
            <a:ext cx="2880784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8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0" t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36160" y="908720"/>
            <a:ext cx="4128456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36112" y="3672364"/>
            <a:ext cx="2880784" cy="1656183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3" y="1196752"/>
            <a:ext cx="4144793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02981" y="3933057"/>
            <a:ext cx="2880784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208933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36160" y="836712"/>
            <a:ext cx="4128456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22256" y="3524816"/>
            <a:ext cx="2880784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1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3499" y="4365943"/>
            <a:ext cx="203512" cy="5858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2000" cy="42211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71531" y="4364584"/>
            <a:ext cx="5760077" cy="576585"/>
          </a:xfrm>
        </p:spPr>
        <p:txBody>
          <a:bodyPr/>
          <a:lstStyle>
            <a:lvl1pPr>
              <a:buNone/>
              <a:defRPr sz="3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72787" y="5013177"/>
            <a:ext cx="8927736" cy="1152128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14" y="2636912"/>
            <a:ext cx="6999172" cy="1523568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57793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" y="0"/>
            <a:ext cx="12192003" cy="3699637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943872" y="2852936"/>
            <a:ext cx="2304256" cy="1728192"/>
            <a:chOff x="1125605" y="2835541"/>
            <a:chExt cx="1728192" cy="1728192"/>
          </a:xfrm>
        </p:grpSpPr>
        <p:sp>
          <p:nvSpPr>
            <p:cNvPr id="22" name="Oval 2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8304245" y="2852936"/>
            <a:ext cx="2304256" cy="1728192"/>
            <a:chOff x="1125605" y="2835541"/>
            <a:chExt cx="1728192" cy="1728192"/>
          </a:xfrm>
        </p:grpSpPr>
        <p:sp>
          <p:nvSpPr>
            <p:cNvPr id="25" name="Oval 24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764704"/>
            <a:ext cx="11329259" cy="1080120"/>
          </a:xfrm>
        </p:spPr>
        <p:txBody>
          <a:bodyPr>
            <a:normAutofit/>
          </a:bodyPr>
          <a:lstStyle>
            <a:lvl1pPr algn="ctr">
              <a:buNone/>
              <a:defRPr sz="7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 circle column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83499" y="4653136"/>
            <a:ext cx="2304256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135893" y="4653136"/>
            <a:ext cx="235158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2928" y="4653136"/>
            <a:ext cx="235158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1" name="Text Placeholder 2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536171" y="5229200"/>
            <a:ext cx="2351584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135893" y="5229200"/>
            <a:ext cx="2351584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2928" y="5229200"/>
            <a:ext cx="2351584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22"/>
          </p:nvPr>
        </p:nvSpPr>
        <p:spPr>
          <a:xfrm>
            <a:off x="5039883" y="2924944"/>
            <a:ext cx="2112235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23"/>
          </p:nvPr>
        </p:nvSpPr>
        <p:spPr>
          <a:xfrm>
            <a:off x="8400256" y="2924944"/>
            <a:ext cx="2112235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487488" y="2852936"/>
            <a:ext cx="2304256" cy="1728192"/>
            <a:chOff x="1125605" y="2835541"/>
            <a:chExt cx="1728192" cy="1728192"/>
          </a:xfrm>
        </p:grpSpPr>
        <p:sp>
          <p:nvSpPr>
            <p:cNvPr id="54" name="Oval 53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6" name="Picture Placeholder 44"/>
          <p:cNvSpPr>
            <a:spLocks noGrp="1"/>
          </p:cNvSpPr>
          <p:nvPr>
            <p:ph type="pic" sz="quarter" idx="24"/>
          </p:nvPr>
        </p:nvSpPr>
        <p:spPr>
          <a:xfrm>
            <a:off x="1583499" y="2924944"/>
            <a:ext cx="2112235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  <p:sp>
        <p:nvSpPr>
          <p:cNvPr id="30" name="Slide Number Placeholder 4"/>
          <p:cNvSpPr txBox="1">
            <a:spLocks/>
          </p:cNvSpPr>
          <p:nvPr userDrawn="1"/>
        </p:nvSpPr>
        <p:spPr>
          <a:xfrm>
            <a:off x="4859040" y="64617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z="1200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sz="1200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9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941818" y="1407397"/>
            <a:ext cx="2400300" cy="3455988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873553" y="1418890"/>
            <a:ext cx="2400300" cy="34559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7781607" y="1448978"/>
            <a:ext cx="2400300" cy="34559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9456" y="386761"/>
            <a:ext cx="9697077" cy="648072"/>
          </a:xfrm>
        </p:spPr>
        <p:txBody>
          <a:bodyPr>
            <a:noAutofit/>
          </a:bodyPr>
          <a:lstStyle>
            <a:lvl1pPr algn="ctr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rectangle column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67541" y="5085184"/>
            <a:ext cx="2400267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47861" y="5085184"/>
            <a:ext cx="2400267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7728181" y="5085184"/>
            <a:ext cx="2400267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9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8" y="548680"/>
            <a:ext cx="8832981" cy="792088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Columns with Pics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71531" y="2276872"/>
            <a:ext cx="1871531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1531" y="1484784"/>
            <a:ext cx="7872875" cy="57606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7632171" y="2276872"/>
            <a:ext cx="1871531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051" y="2276872"/>
            <a:ext cx="1871531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1871531" y="3933056"/>
            <a:ext cx="2592288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751851" y="3933056"/>
            <a:ext cx="2592288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7632171" y="3933056"/>
            <a:ext cx="2592288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871134" y="2708524"/>
            <a:ext cx="2592917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751851" y="2708921"/>
            <a:ext cx="2592917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32171" y="2708921"/>
            <a:ext cx="2592917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476672"/>
            <a:ext cx="9505056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Icon List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71531" y="1484784"/>
            <a:ext cx="8736971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2063552" y="2276872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2063552" y="3212976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3"/>
          <p:cNvSpPr>
            <a:spLocks noGrp="1"/>
          </p:cNvSpPr>
          <p:nvPr>
            <p:ph type="pic" sz="quarter" idx="15" hasCustomPrompt="1"/>
          </p:nvPr>
        </p:nvSpPr>
        <p:spPr>
          <a:xfrm>
            <a:off x="2063552" y="4149080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927648" y="2276872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927648" y="3212976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927648" y="4149080"/>
            <a:ext cx="2688013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2" name="Picture Placeholder 43"/>
          <p:cNvSpPr>
            <a:spLocks noGrp="1"/>
          </p:cNvSpPr>
          <p:nvPr>
            <p:ph type="pic" sz="quarter" idx="28" hasCustomPrompt="1"/>
          </p:nvPr>
        </p:nvSpPr>
        <p:spPr>
          <a:xfrm>
            <a:off x="6672064" y="2276872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43"/>
          <p:cNvSpPr>
            <a:spLocks noGrp="1"/>
          </p:cNvSpPr>
          <p:nvPr>
            <p:ph type="pic" sz="quarter" idx="29" hasCustomPrompt="1"/>
          </p:nvPr>
        </p:nvSpPr>
        <p:spPr>
          <a:xfrm>
            <a:off x="6672064" y="3212976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4" name="Picture Placeholder 43"/>
          <p:cNvSpPr>
            <a:spLocks noGrp="1"/>
          </p:cNvSpPr>
          <p:nvPr>
            <p:ph type="pic" sz="quarter" idx="30" hasCustomPrompt="1"/>
          </p:nvPr>
        </p:nvSpPr>
        <p:spPr>
          <a:xfrm>
            <a:off x="6672064" y="4149080"/>
            <a:ext cx="672075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7536160" y="2276872"/>
            <a:ext cx="278430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536160" y="3212976"/>
            <a:ext cx="278430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7536160" y="4149080"/>
            <a:ext cx="278430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871816" y="5085184"/>
            <a:ext cx="8544664" cy="79208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8" y="512676"/>
            <a:ext cx="9409045" cy="648072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Medium Icon List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71531" y="1484784"/>
            <a:ext cx="8544949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967541" y="2276872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5" name="Picture Placeholder 43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967541" y="3501008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Picture Placeholder 4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967541" y="4653136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7" name="Picture Placeholder 43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84032" y="2276872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8" name="Picture Placeholder 4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384032" y="3501008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9" name="Picture Placeholder 4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384032" y="4653136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034837" y="2348880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034837" y="3573016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" name="Text Placeholder 2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34837" y="4725144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7451328" y="2348880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7451328" y="3573016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7451328" y="4725144"/>
            <a:ext cx="15249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119669" y="2564904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119669" y="3789040"/>
            <a:ext cx="2592288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3119669" y="4941168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7536160" y="2564904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7536160" y="3789040"/>
            <a:ext cx="2592288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7536160" y="4941168"/>
            <a:ext cx="268829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4859040" y="64617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z="1200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sz="1200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756877" y="4797152"/>
            <a:ext cx="8737600" cy="792162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Insert Text Here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527382" y="1697367"/>
            <a:ext cx="2400300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3472585" y="1697367"/>
            <a:ext cx="2400300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 u="none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6382841" y="1697367"/>
            <a:ext cx="2400300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8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9245158" y="1697367"/>
            <a:ext cx="2400300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795867" y="3692932"/>
            <a:ext cx="1921933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711767" y="3706821"/>
            <a:ext cx="1921933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6622023" y="3706821"/>
            <a:ext cx="1921933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9533511" y="3706821"/>
            <a:ext cx="1921933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1325077" y="327208"/>
            <a:ext cx="96012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Large Icons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oftwar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12192003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5E5E5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11425" y="632115"/>
            <a:ext cx="10390500" cy="3326624"/>
            <a:chOff x="755576" y="756532"/>
            <a:chExt cx="7416824" cy="3166095"/>
          </a:xfrm>
        </p:grpSpPr>
        <p:pic>
          <p:nvPicPr>
            <p:cNvPr id="17" name="Picture 2" descr="F:\Trabajos\Envato\Graphic River\Armonio\Elements\Purple\png\shadown_ex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02548"/>
              <a:ext cx="7416824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33"/>
            <p:cNvGrpSpPr/>
            <p:nvPr/>
          </p:nvGrpSpPr>
          <p:grpSpPr>
            <a:xfrm>
              <a:off x="1594769" y="756532"/>
              <a:ext cx="5652564" cy="3166095"/>
              <a:chOff x="1763688" y="1124744"/>
              <a:chExt cx="5652564" cy="316609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5E5E5E"/>
                  </a:solidFill>
                </a:endParaRPr>
              </a:p>
            </p:txBody>
          </p:sp>
          <p:pic>
            <p:nvPicPr>
              <p:cNvPr id="2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3861048"/>
            <a:ext cx="7296811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Software Screen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908721"/>
            <a:ext cx="4896544" cy="2304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2351584" y="4797152"/>
            <a:ext cx="7296811" cy="1080120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obi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" y="1"/>
            <a:ext cx="12192003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2" name="Picture 21" descr="iPad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796730" y="-1974605"/>
            <a:ext cx="4896545" cy="8208449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503712" y="764705"/>
            <a:ext cx="4896544" cy="27363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679509" y="4149081"/>
            <a:ext cx="8669719" cy="405621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Mobile Screen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679509" y="4761148"/>
            <a:ext cx="8640960" cy="1188132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6888533" y="4149081"/>
            <a:ext cx="935659" cy="401049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dirty="0" smtClean="0"/>
              <a:t>Cliquez sur l'icône pour ajouter un graphique </a:t>
            </a:r>
            <a:r>
              <a:rPr lang="fr-FR" dirty="0" err="1" smtClean="0"/>
              <a:t>SmartArt</a:t>
            </a:r>
            <a:endParaRPr lang="en-CA" dirty="0"/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38"/>
          </p:nvPr>
        </p:nvSpPr>
        <p:spPr>
          <a:xfrm>
            <a:off x="6864085" y="2204864"/>
            <a:ext cx="935659" cy="401050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5"/>
          </p:nvPr>
        </p:nvSpPr>
        <p:spPr>
          <a:xfrm>
            <a:off x="1871531" y="4156632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7" y="548680"/>
            <a:ext cx="9793088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List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71531" y="1412776"/>
            <a:ext cx="8736971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871531" y="2708920"/>
            <a:ext cx="4032448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871531" y="4653136"/>
            <a:ext cx="4032448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864085" y="2708920"/>
            <a:ext cx="4032448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64085" y="4653136"/>
            <a:ext cx="4032448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28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6933675" y="2204866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967542" y="4144691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6918559" y="4156633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3" name="SmartArt Placeholder 39"/>
          <p:cNvSpPr>
            <a:spLocks noGrp="1"/>
          </p:cNvSpPr>
          <p:nvPr>
            <p:ph type="dgm" sz="quarter" idx="36"/>
          </p:nvPr>
        </p:nvSpPr>
        <p:spPr>
          <a:xfrm>
            <a:off x="1871531" y="2216806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1930976" y="2204865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3"/>
          <p:cNvSpPr>
            <a:spLocks noGrp="1"/>
          </p:cNvSpPr>
          <p:nvPr>
            <p:ph type="pic" sz="quarter" idx="35" hasCustomPrompt="1"/>
          </p:nvPr>
        </p:nvSpPr>
        <p:spPr>
          <a:xfrm>
            <a:off x="7536953" y="3861048"/>
            <a:ext cx="1822451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36" hasCustomPrompt="1"/>
          </p:nvPr>
        </p:nvSpPr>
        <p:spPr>
          <a:xfrm>
            <a:off x="7536160" y="2132856"/>
            <a:ext cx="1822451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5" name="Picture Placeholder 33"/>
          <p:cNvSpPr>
            <a:spLocks noGrp="1"/>
          </p:cNvSpPr>
          <p:nvPr>
            <p:ph type="pic" sz="quarter" idx="34" hasCustomPrompt="1"/>
          </p:nvPr>
        </p:nvSpPr>
        <p:spPr>
          <a:xfrm>
            <a:off x="1314835" y="3861048"/>
            <a:ext cx="1822451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3" hasCustomPrompt="1"/>
          </p:nvPr>
        </p:nvSpPr>
        <p:spPr>
          <a:xfrm>
            <a:off x="1314041" y="2132856"/>
            <a:ext cx="1822451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584058"/>
            <a:ext cx="9313035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Photos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71531" y="1412776"/>
            <a:ext cx="8640960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3329307" y="2132856"/>
            <a:ext cx="2208245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3329307" y="3861048"/>
            <a:ext cx="2208245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9552384" y="2132856"/>
            <a:ext cx="2208245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9552384" y="3861048"/>
            <a:ext cx="2208245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871531" y="5517232"/>
            <a:ext cx="8640960" cy="720080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33" name="SmartArt Placeholder 39"/>
          <p:cNvSpPr>
            <a:spLocks noGrp="1"/>
          </p:cNvSpPr>
          <p:nvPr>
            <p:ph type="dgm" sz="quarter" idx="37"/>
          </p:nvPr>
        </p:nvSpPr>
        <p:spPr>
          <a:xfrm>
            <a:off x="335360" y="2144798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38" hasCustomPrompt="1"/>
          </p:nvPr>
        </p:nvSpPr>
        <p:spPr>
          <a:xfrm>
            <a:off x="394806" y="2132857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335360" y="3892039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1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394806" y="3880098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41"/>
          </p:nvPr>
        </p:nvSpPr>
        <p:spPr>
          <a:xfrm>
            <a:off x="6576053" y="2132856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6659947" y="2132857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43"/>
          </p:nvPr>
        </p:nvSpPr>
        <p:spPr>
          <a:xfrm>
            <a:off x="6576053" y="3872990"/>
            <a:ext cx="935659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6635499" y="3861049"/>
            <a:ext cx="750469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6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ingle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968500" y="2205039"/>
            <a:ext cx="3359415" cy="324008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8" y="692696"/>
            <a:ext cx="9409045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Portfolio Single Item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1531" y="1412776"/>
            <a:ext cx="8736971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11957" y="2564904"/>
            <a:ext cx="2592288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711958" y="2924944"/>
            <a:ext cx="4224469" cy="25202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4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903998" y="3747335"/>
            <a:ext cx="971473" cy="580058"/>
            <a:chOff x="2046118" y="3785046"/>
            <a:chExt cx="728605" cy="58005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2903998" y="2533569"/>
            <a:ext cx="971473" cy="580058"/>
            <a:chOff x="2046118" y="3785046"/>
            <a:chExt cx="728605" cy="58005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8" y="692696"/>
            <a:ext cx="9409045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</a:t>
            </a:r>
            <a:r>
              <a:rPr lang="en-US" dirty="0" err="1" smtClean="0"/>
              <a:t>Infographic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71531" y="1412776"/>
            <a:ext cx="7968885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967542" y="2420888"/>
            <a:ext cx="1056117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1967542" y="3645024"/>
            <a:ext cx="1056117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983765" y="2348880"/>
            <a:ext cx="4416491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983765" y="2924944"/>
            <a:ext cx="4416491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983765" y="3573016"/>
            <a:ext cx="4416491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983765" y="4149080"/>
            <a:ext cx="4416491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71531" y="5085184"/>
            <a:ext cx="8544949" cy="7200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714431" y="3474858"/>
            <a:ext cx="2269335" cy="890246"/>
          </a:xfrm>
          <a:prstGeom prst="cube">
            <a:avLst>
              <a:gd name="adj" fmla="val 86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7" y="692696"/>
            <a:ext cx="9313035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71531" y="1412776"/>
            <a:ext cx="8544949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8208235" y="4509120"/>
            <a:ext cx="1717013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8208235" y="4797152"/>
            <a:ext cx="1728192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3826666" y="3185634"/>
            <a:ext cx="2269335" cy="1179470"/>
          </a:xfrm>
          <a:prstGeom prst="cube">
            <a:avLst>
              <a:gd name="adj" fmla="val 8695"/>
            </a:avLst>
          </a:prstGeom>
          <a:solidFill>
            <a:srgbClr val="92D05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5938901" y="2789312"/>
            <a:ext cx="2269335" cy="1575792"/>
          </a:xfrm>
          <a:prstGeom prst="cube">
            <a:avLst>
              <a:gd name="adj" fmla="val 8695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8016214" y="2492896"/>
            <a:ext cx="2269335" cy="1872208"/>
          </a:xfrm>
          <a:prstGeom prst="cube">
            <a:avLst>
              <a:gd name="adj" fmla="val 8695"/>
            </a:avLst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4509120"/>
            <a:ext cx="1728192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4797152"/>
            <a:ext cx="1728192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3983766" y="4509120"/>
            <a:ext cx="1717013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3983765" y="4797152"/>
            <a:ext cx="1728192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43" hasCustomPrompt="1"/>
          </p:nvPr>
        </p:nvSpPr>
        <p:spPr>
          <a:xfrm>
            <a:off x="1871531" y="4509120"/>
            <a:ext cx="1717013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1871531" y="4797152"/>
            <a:ext cx="1728192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2459819" y="1892509"/>
            <a:ext cx="1212289" cy="441178"/>
            <a:chOff x="1746667" y="1892509"/>
            <a:chExt cx="909217" cy="441178"/>
          </a:xfrm>
        </p:grpSpPr>
        <p:sp>
          <p:nvSpPr>
            <p:cNvPr id="25" name="TextBox 27"/>
            <p:cNvSpPr txBox="1"/>
            <p:nvPr/>
          </p:nvSpPr>
          <p:spPr>
            <a:xfrm>
              <a:off x="1746667" y="1892509"/>
              <a:ext cx="672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400" b="1" dirty="0" smtClean="0">
                  <a:solidFill>
                    <a:prstClr val="white"/>
                  </a:solidFill>
                </a:rPr>
                <a:t>SECURITY</a:t>
              </a:r>
              <a:endParaRPr lang="es-HN" sz="1050" b="1" i="1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748472" y="2056688"/>
              <a:ext cx="907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200" b="1" i="1" dirty="0" smtClean="0">
                  <a:solidFill>
                    <a:prstClr val="white"/>
                  </a:solidFill>
                </a:rPr>
                <a:t>Social Networks</a:t>
              </a:r>
              <a:endParaRPr lang="es-HN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1325077" y="327208"/>
            <a:ext cx="96012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46346" y="1250603"/>
            <a:ext cx="4633357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45494" y="3833576"/>
            <a:ext cx="4648769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rgbClr val="92D050"/>
          </a:solidFill>
        </p:spPr>
        <p:txBody>
          <a:bodyPr anchor="b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945493" y="2752579"/>
            <a:ext cx="2595033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945493" y="3778255"/>
            <a:ext cx="2595033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8781554" y="2779714"/>
            <a:ext cx="2595033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8781554" y="3773371"/>
            <a:ext cx="2595033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498532" y="3052142"/>
            <a:ext cx="1372183" cy="1060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6768075" y="1249201"/>
            <a:ext cx="4633357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6727818" y="3873850"/>
            <a:ext cx="4648769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0827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" y="3861048"/>
            <a:ext cx="12192003" cy="2996952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91477" y="3855878"/>
            <a:ext cx="96728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500" spc="-150" dirty="0" smtClean="0">
                <a:solidFill>
                  <a:prstClr val="white"/>
                </a:solidFill>
                <a:ea typeface="Franchise" pitchFamily="49" charset="0"/>
              </a:rPr>
              <a:t>“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659859" y="1942467"/>
            <a:ext cx="2035875" cy="1526905"/>
            <a:chOff x="1125605" y="2835541"/>
            <a:chExt cx="1728192" cy="1728192"/>
          </a:xfrm>
        </p:grpSpPr>
        <p:sp>
          <p:nvSpPr>
            <p:cNvPr id="12" name="Oval 1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7" y="692696"/>
            <a:ext cx="9601067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Testimonial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71531" y="1412776"/>
            <a:ext cx="9121013" cy="432048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75787" y="2132856"/>
            <a:ext cx="2677120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Customer Name</a:t>
            </a:r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175787" y="2564904"/>
            <a:ext cx="6240693" cy="93610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735627" y="4005064"/>
            <a:ext cx="6912768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735627" y="4293096"/>
            <a:ext cx="710478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755869" y="1988840"/>
            <a:ext cx="1824203" cy="14401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</a:rPr>
              <a:t>2020 Company Confidential 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2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12192003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6632"/>
            <a:ext cx="109728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Picture Trio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rot="21359401">
            <a:off x="542882" y="1525955"/>
            <a:ext cx="5294299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 rot="920473">
            <a:off x="5924512" y="1893279"/>
            <a:ext cx="5294299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1322583">
            <a:off x="3189267" y="3504835"/>
            <a:ext cx="5294299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6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7" y="692696"/>
            <a:ext cx="8928992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Client List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71531" y="1412776"/>
            <a:ext cx="8832981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1871531" y="2204864"/>
            <a:ext cx="2302933" cy="86446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1871531" y="3429372"/>
            <a:ext cx="2302933" cy="79171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9" hasCustomPrompt="1"/>
          </p:nvPr>
        </p:nvSpPr>
        <p:spPr>
          <a:xfrm>
            <a:off x="4945195" y="2205236"/>
            <a:ext cx="2302933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0" hasCustomPrompt="1"/>
          </p:nvPr>
        </p:nvSpPr>
        <p:spPr>
          <a:xfrm>
            <a:off x="4945195" y="3429372"/>
            <a:ext cx="2302933" cy="79208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8016214" y="2204864"/>
            <a:ext cx="2302933" cy="864468"/>
          </a:xfrm>
          <a:prstGeom prst="round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8016214" y="3429372"/>
            <a:ext cx="2302933" cy="79171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23" hasCustomPrompt="1"/>
          </p:nvPr>
        </p:nvSpPr>
        <p:spPr>
          <a:xfrm>
            <a:off x="1871531" y="4509120"/>
            <a:ext cx="2302933" cy="86409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4" hasCustomPrompt="1"/>
          </p:nvPr>
        </p:nvSpPr>
        <p:spPr>
          <a:xfrm>
            <a:off x="4945195" y="4509492"/>
            <a:ext cx="2302933" cy="863724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25" hasCustomPrompt="1"/>
          </p:nvPr>
        </p:nvSpPr>
        <p:spPr>
          <a:xfrm>
            <a:off x="8016214" y="4509120"/>
            <a:ext cx="2302933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55850" y="2348880"/>
            <a:ext cx="6416935" cy="1231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348879"/>
            <a:ext cx="5775067" cy="1231688"/>
            <a:chOff x="0" y="2348879"/>
            <a:chExt cx="4331300" cy="1231688"/>
          </a:xfrm>
        </p:grpSpPr>
        <p:sp>
          <p:nvSpPr>
            <p:cNvPr id="10" name="Rectangle 9"/>
            <p:cNvSpPr/>
            <p:nvPr/>
          </p:nvSpPr>
          <p:spPr>
            <a:xfrm>
              <a:off x="1475656" y="2348879"/>
              <a:ext cx="1231687" cy="12316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7344" y="2796028"/>
              <a:ext cx="784538" cy="784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2" y="2348880"/>
              <a:ext cx="839417" cy="8394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7344" y="2348880"/>
              <a:ext cx="784538" cy="4471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1882" y="3188297"/>
              <a:ext cx="839418" cy="392270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2348880"/>
              <a:ext cx="1475656" cy="1231686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91477" y="692696"/>
            <a:ext cx="921702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Highlight Statistics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71531" y="1412776"/>
            <a:ext cx="8064896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92011" y="2492896"/>
            <a:ext cx="3168352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192011" y="2852936"/>
            <a:ext cx="4224469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64086" y="4077072"/>
            <a:ext cx="2784309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39616" y="4077072"/>
            <a:ext cx="2976331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909936" y="4005064"/>
            <a:ext cx="72968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096001" y="4005064"/>
            <a:ext cx="72968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1882710" y="4653136"/>
            <a:ext cx="3733237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6107179" y="4653136"/>
            <a:ext cx="3733237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ve Adva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447595" y="2204864"/>
            <a:ext cx="72008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Competitive Advantages</a:t>
            </a:r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543605" y="3068960"/>
            <a:ext cx="7200800" cy="230425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519936" y="1196752"/>
            <a:ext cx="960107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 Simple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02784" y="1844675"/>
            <a:ext cx="10479616" cy="4032250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1424" y="2492897"/>
            <a:ext cx="103632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200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295467" y="1844825"/>
            <a:ext cx="9218084" cy="3024336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54462" y="5085184"/>
            <a:ext cx="7455516" cy="306372"/>
            <a:chOff x="1646183" y="4437112"/>
            <a:chExt cx="5016054" cy="2785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956608" y="5013175"/>
            <a:ext cx="55784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7" y="764704"/>
            <a:ext cx="9313035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With Text Boxes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1531" y="1412776"/>
            <a:ext cx="7584843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5085184"/>
            <a:ext cx="7584843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871531" y="5445224"/>
            <a:ext cx="7584843" cy="1008112"/>
          </a:xfrm>
        </p:spPr>
        <p:txBody>
          <a:bodyPr>
            <a:noAutofit/>
          </a:bodyPr>
          <a:lstStyle>
            <a:lvl1pPr algn="l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295467" y="1844824"/>
            <a:ext cx="9217024" cy="3024336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54462" y="5085184"/>
            <a:ext cx="7455516" cy="306372"/>
            <a:chOff x="1646183" y="4437112"/>
            <a:chExt cx="5016054" cy="2785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 userDrawn="1"/>
        </p:nvSpPr>
        <p:spPr>
          <a:xfrm>
            <a:off x="1956608" y="5013175"/>
            <a:ext cx="55784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91477" y="764704"/>
            <a:ext cx="950505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1531" y="1412776"/>
            <a:ext cx="7584843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5085184"/>
            <a:ext cx="7584843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Observation 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871531" y="5445224"/>
            <a:ext cx="7584843" cy="1008112"/>
          </a:xfrm>
        </p:spPr>
        <p:txBody>
          <a:bodyPr>
            <a:noAutofit/>
          </a:bodyPr>
          <a:lstStyle>
            <a:lvl1pPr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2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67" y="1844872"/>
            <a:ext cx="9473853" cy="38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02376" y="548680"/>
            <a:ext cx="9466944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World Map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1869653"/>
            <a:ext cx="2400267" cy="1296097"/>
          </a:xfrm>
          <a:prstGeom prst="wedgeRectCallout">
            <a:avLst>
              <a:gd name="adj1" fmla="val 53300"/>
              <a:gd name="adj2" fmla="val 102766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1484785"/>
            <a:ext cx="2400267" cy="1296097"/>
          </a:xfrm>
          <a:prstGeom prst="wedgeRectCallout">
            <a:avLst>
              <a:gd name="adj1" fmla="val -41234"/>
              <a:gd name="adj2" fmla="val 98847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32260" y="4726287"/>
            <a:ext cx="2400267" cy="1296097"/>
          </a:xfrm>
          <a:prstGeom prst="wedgeRectCallout">
            <a:avLst>
              <a:gd name="adj1" fmla="val 31430"/>
              <a:gd name="adj2" fmla="val -78509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" y="4382236"/>
            <a:ext cx="12192003" cy="368868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120" y="5625315"/>
            <a:ext cx="169040" cy="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672" y="5373216"/>
            <a:ext cx="190224" cy="142668"/>
          </a:xfrm>
          <a:prstGeom prst="rect">
            <a:avLst/>
          </a:prstGeom>
        </p:spPr>
      </p:pic>
      <p:pic>
        <p:nvPicPr>
          <p:cNvPr id="11" name="Picture 10" descr="http://cdn.androidpolice.com/wp-content/uploads/2013/04/nexusae0_facebook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5080" y="5585620"/>
            <a:ext cx="189755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513" y="5330913"/>
            <a:ext cx="295047" cy="2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91477" y="692696"/>
            <a:ext cx="921702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71531" y="1412776"/>
            <a:ext cx="7968885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4"/>
          </p:nvPr>
        </p:nvSpPr>
        <p:spPr>
          <a:xfrm>
            <a:off x="0" y="2133774"/>
            <a:ext cx="12192000" cy="223133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75520" y="5013176"/>
            <a:ext cx="345638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672064" y="5013176"/>
            <a:ext cx="2929003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Find us at: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063552" y="5301208"/>
            <a:ext cx="3456384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123.456.7890</a:t>
            </a:r>
          </a:p>
          <a:p>
            <a:pPr lvl="0"/>
            <a:r>
              <a:rPr lang="en-US" dirty="0" smtClean="0"/>
              <a:t>First.last@2020spaces.com</a:t>
            </a:r>
          </a:p>
          <a:p>
            <a:pPr lvl="0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6960096" y="5301208"/>
            <a:ext cx="3456384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twitter.com/2020</a:t>
            </a:r>
          </a:p>
          <a:p>
            <a:pPr lvl="0"/>
            <a:r>
              <a:rPr lang="en-US" dirty="0" smtClean="0"/>
              <a:t>facebook.com/2020</a:t>
            </a:r>
          </a:p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1424" y="2492897"/>
            <a:ext cx="103632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2570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2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475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E5E5E">
                    <a:lumMod val="40000"/>
                    <a:lumOff val="60000"/>
                  </a:srgbClr>
                </a:solidFill>
              </a:rPr>
              <a:t>2020 Company Confidential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4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584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>
                <a:solidFill>
                  <a:srgbClr val="5E5E5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5E5E5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2020Logo_wTag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13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Trunc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Truncate </a:t>
            </a:r>
            <a:r>
              <a:rPr lang="en-US" sz="2400" dirty="0">
                <a:latin typeface="Calibri Light" panose="020F0302020204030204" pitchFamily="34" charset="0"/>
              </a:rPr>
              <a:t>a value to </a:t>
            </a:r>
            <a:r>
              <a:rPr lang="en-US" sz="2400" dirty="0" smtClean="0">
                <a:latin typeface="Calibri Light" panose="020F0302020204030204" pitchFamily="34" charset="0"/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nearest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multiple of a </a:t>
            </a:r>
            <a:r>
              <a:rPr lang="en-US" sz="2400" dirty="0" smtClean="0">
                <a:latin typeface="Calibri Light" panose="020F0302020204030204" pitchFamily="34" charset="0"/>
              </a:rPr>
              <a:t>factor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latin typeface="Calibri Light" panose="020F0302020204030204" pitchFamily="34" charset="0"/>
              </a:rPr>
              <a:t>Trunc</a:t>
            </a:r>
            <a:r>
              <a:rPr lang="en-US" sz="2400" dirty="0" smtClean="0">
                <a:latin typeface="Calibri Light" panose="020F0302020204030204" pitchFamily="34" charset="0"/>
              </a:rPr>
              <a:t> syntax is as follow: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1"/>
            <a:r>
              <a:rPr lang="en-US" sz="2000" dirty="0" err="1" smtClean="0">
                <a:solidFill>
                  <a:srgbClr val="626262"/>
                </a:solidFill>
                <a:latin typeface="Calibri Light" panose="020F0302020204030204" pitchFamily="34" charset="0"/>
              </a:rPr>
              <a:t>Trunc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</a:rPr>
              <a:t>(</a:t>
            </a:r>
            <a:r>
              <a:rPr lang="en-US" sz="2000" dirty="0" smtClean="0">
                <a:latin typeface="Calibri Light" panose="020F0302020204030204" pitchFamily="34" charset="0"/>
              </a:rPr>
              <a:t>value, factor)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A few examples…</a:t>
            </a:r>
          </a:p>
          <a:p>
            <a:pPr lvl="1"/>
            <a:r>
              <a:rPr lang="en-CA" sz="2000" dirty="0">
                <a:latin typeface="Calibri Light" panose="020F0302020204030204" pitchFamily="34" charset="0"/>
              </a:rPr>
              <a:t>Width = 29.6874 (manually typed in the width expression)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to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integer</a:t>
            </a:r>
          </a:p>
          <a:p>
            <a:pPr lvl="2"/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Ex.1: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600" dirty="0" err="1" smtClean="0">
                <a:latin typeface="Calibri Light" panose="020F0302020204030204" pitchFamily="34" charset="0"/>
              </a:rPr>
              <a:t>Trunc</a:t>
            </a:r>
            <a:r>
              <a:rPr lang="en-CA" sz="1600" dirty="0" smtClean="0">
                <a:latin typeface="Calibri Light" panose="020F0302020204030204" pitchFamily="34" charset="0"/>
              </a:rPr>
              <a:t>(Width,1</a:t>
            </a:r>
            <a:r>
              <a:rPr lang="en-CA" sz="1600" dirty="0">
                <a:latin typeface="Calibri Light" panose="020F0302020204030204" pitchFamily="34" charset="0"/>
              </a:rPr>
              <a:t>) </a:t>
            </a:r>
            <a:r>
              <a:rPr lang="en-CA" sz="1600" dirty="0" smtClean="0">
                <a:latin typeface="Calibri Light" panose="020F0302020204030204" pitchFamily="34" charset="0"/>
              </a:rPr>
              <a:t>=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29</a:t>
            </a:r>
            <a:endParaRPr lang="en-CA" sz="16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to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0.1</a:t>
            </a:r>
          </a:p>
          <a:p>
            <a:pPr lvl="2"/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Ex.2: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(Width,0.1</a:t>
            </a:r>
            <a:r>
              <a:rPr lang="en-CA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) 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= 29.6</a:t>
            </a:r>
            <a:endParaRPr lang="en-CA" sz="16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to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0.01</a:t>
            </a:r>
          </a:p>
          <a:p>
            <a:pPr lvl="2"/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Ex.3: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(Width,0.01</a:t>
            </a:r>
            <a:r>
              <a:rPr lang="en-CA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) 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= 29.68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to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0.125 [1/8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</a:p>
          <a:p>
            <a:pPr lvl="2"/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Ex.4: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CA" sz="16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Trunc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(Width,0.125</a:t>
            </a:r>
            <a:r>
              <a:rPr lang="en-CA" sz="1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29.625</a:t>
            </a:r>
            <a:endParaRPr lang="en-CA" sz="1600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61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ontrol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trings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Control strings can be used in the following cases:</a:t>
            </a:r>
            <a:endParaRPr lang="en-CA" sz="2400" dirty="0">
              <a:latin typeface="Calibri Light" panose="020F0302020204030204" pitchFamily="34" charset="0"/>
            </a:endParaRPr>
          </a:p>
          <a:p>
            <a:pPr lvl="1"/>
            <a:r>
              <a:rPr lang="en-CA" sz="2000" dirty="0">
                <a:latin typeface="Calibri Light" panose="020F0302020204030204" pitchFamily="34" charset="0"/>
              </a:rPr>
              <a:t>Variables are modified in Item Attributes</a:t>
            </a:r>
          </a:p>
          <a:p>
            <a:pPr lvl="1"/>
            <a:r>
              <a:rPr lang="en-CA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Add-on is added to </a:t>
            </a:r>
            <a:r>
              <a:rPr lang="en-CA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item</a:t>
            </a:r>
            <a:endParaRPr lang="en-CA" sz="2000" dirty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CA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Global option is </a:t>
            </a:r>
            <a:r>
              <a:rPr lang="en-CA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selected</a:t>
            </a:r>
            <a:endParaRPr lang="en-CA" sz="2000" dirty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Control string syntax is as follow:</a:t>
            </a:r>
            <a:endParaRPr lang="fr-CA" sz="2400" dirty="0" smtClean="0">
              <a:latin typeface="Calibri Light" panose="020F0302020204030204" pitchFamily="34" charset="0"/>
            </a:endParaRPr>
          </a:p>
          <a:p>
            <a:pPr lvl="1"/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%[</a:t>
            </a:r>
            <a:r>
              <a:rPr lang="en-US" sz="2000" dirty="0">
                <a:solidFill>
                  <a:srgbClr val="FF6600"/>
                </a:solidFill>
                <a:latin typeface="Calibri Light" panose="020F0302020204030204" pitchFamily="34" charset="0"/>
              </a:rPr>
              <a:t>expr] </a:t>
            </a:r>
            <a:r>
              <a:rPr lang="en-US" sz="2000" dirty="0">
                <a:latin typeface="Calibri Light" panose="020F0302020204030204" pitchFamily="34" charset="0"/>
              </a:rPr>
              <a:t>where ‘expr’ is any </a:t>
            </a:r>
            <a:r>
              <a:rPr lang="en-US" sz="2000" dirty="0" smtClean="0">
                <a:latin typeface="Calibri Light" panose="020F0302020204030204" pitchFamily="34" charset="0"/>
              </a:rPr>
              <a:t>conditional function (If, Cond, Switch) /or variable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Can be used in any variable expression (even product description) </a:t>
            </a:r>
            <a:r>
              <a:rPr lang="en-US" sz="2400" u="sng" dirty="0" smtClean="0">
                <a:latin typeface="Calibri Light" panose="020F0302020204030204" pitchFamily="34" charset="0"/>
              </a:rPr>
              <a:t>except</a:t>
            </a:r>
            <a:r>
              <a:rPr lang="en-US" sz="2400" dirty="0" smtClean="0">
                <a:latin typeface="Calibri Light" panose="020F0302020204030204" pitchFamily="34" charset="0"/>
              </a:rPr>
              <a:t> for the user code. For this matter, you can use the manufacturer code.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Expressions </a:t>
            </a:r>
            <a:r>
              <a:rPr lang="en-US" sz="2400" dirty="0">
                <a:latin typeface="Calibri Light" panose="020F0302020204030204" pitchFamily="34" charset="0"/>
              </a:rPr>
              <a:t>within a control string can include quoted string values </a:t>
            </a:r>
            <a:r>
              <a:rPr lang="en-US" sz="2400" dirty="0" smtClean="0">
                <a:latin typeface="Calibri Light" panose="020F0302020204030204" pitchFamily="34" charset="0"/>
              </a:rPr>
              <a:t>(%[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"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Base"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]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) </a:t>
            </a:r>
            <a:r>
              <a:rPr lang="en-US" sz="2400" dirty="0">
                <a:latin typeface="Calibri Light" panose="020F0302020204030204" pitchFamily="34" charset="0"/>
              </a:rPr>
              <a:t>and the string concatenation operator + </a:t>
            </a:r>
            <a:r>
              <a:rPr lang="en-US" sz="2400" dirty="0" smtClean="0">
                <a:latin typeface="Calibri Light" panose="020F0302020204030204" pitchFamily="34" charset="0"/>
              </a:rPr>
              <a:t>(%[UT1 </a:t>
            </a:r>
            <a:r>
              <a:rPr lang="en-US" sz="2400" dirty="0">
                <a:latin typeface="Calibri Light" panose="020F0302020204030204" pitchFamily="34" charset="0"/>
              </a:rPr>
              <a:t>+ </a:t>
            </a:r>
            <a:r>
              <a:rPr lang="en-US" sz="2400" dirty="0" smtClean="0">
                <a:latin typeface="Calibri Light" panose="020F0302020204030204" pitchFamily="34" charset="0"/>
              </a:rPr>
              <a:t>UT2]).</a:t>
            </a:r>
            <a:endParaRPr lang="fr-CA" sz="2400" dirty="0">
              <a:latin typeface="Calibri Light" panose="020F0302020204030204" pitchFamily="34" charset="0"/>
            </a:endParaRPr>
          </a:p>
          <a:p>
            <a:pPr lvl="2"/>
            <a:endParaRPr lang="fr-CA" sz="16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53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ontrol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trings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Text </a:t>
            </a:r>
            <a:r>
              <a:rPr lang="en-US" sz="2400" u="sng" dirty="0">
                <a:latin typeface="Calibri Light" panose="020F0302020204030204" pitchFamily="34" charset="0"/>
              </a:rPr>
              <a:t>before</a:t>
            </a:r>
            <a:r>
              <a:rPr lang="en-US" sz="2400" dirty="0">
                <a:latin typeface="Calibri Light" panose="020F0302020204030204" pitchFamily="34" charset="0"/>
              </a:rPr>
              <a:t> a control string is interpreted as is and must be used without double </a:t>
            </a:r>
            <a:r>
              <a:rPr lang="en-US" sz="2400" dirty="0" smtClean="0">
                <a:latin typeface="Calibri Light" panose="020F0302020204030204" pitchFamily="34" charset="0"/>
              </a:rPr>
              <a:t>quotes.</a:t>
            </a:r>
            <a:endParaRPr lang="en-US" sz="2400" dirty="0">
              <a:latin typeface="Calibri Light" panose="020F0302020204030204" pitchFamily="34" charset="0"/>
            </a:endParaRPr>
          </a:p>
          <a:p>
            <a:pPr lvl="1"/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Ex.: 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BA</a:t>
            </a:r>
            <a:r>
              <a:rPr lang="en-US" sz="2000" dirty="0">
                <a:latin typeface="Calibri Light" panose="020F0302020204030204" pitchFamily="34" charset="0"/>
              </a:rPr>
              <a:t>%[Width]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Text </a:t>
            </a:r>
            <a:r>
              <a:rPr lang="en-US" sz="2400" u="sng" dirty="0">
                <a:latin typeface="Calibri Light" panose="020F0302020204030204" pitchFamily="34" charset="0"/>
              </a:rPr>
              <a:t>within</a:t>
            </a:r>
            <a:r>
              <a:rPr lang="en-US" sz="2400" dirty="0">
                <a:latin typeface="Calibri Light" panose="020F0302020204030204" pitchFamily="34" charset="0"/>
              </a:rPr>
              <a:t> a control string must be surrounded by double </a:t>
            </a:r>
            <a:r>
              <a:rPr lang="en-US" sz="2400" dirty="0" smtClean="0">
                <a:latin typeface="Calibri Light" panose="020F0302020204030204" pitchFamily="34" charset="0"/>
              </a:rPr>
              <a:t>quotes.</a:t>
            </a:r>
            <a:endParaRPr lang="en-US" sz="2400" dirty="0">
              <a:latin typeface="Calibri Light" panose="020F0302020204030204" pitchFamily="34" charset="0"/>
            </a:endParaRP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Ex.: %[</a:t>
            </a:r>
            <a:r>
              <a:rPr lang="en-US" sz="2000" dirty="0">
                <a:latin typeface="Calibri Light" panose="020F0302020204030204" pitchFamily="34" charset="0"/>
              </a:rPr>
              <a:t>If (</a:t>
            </a:r>
            <a:r>
              <a:rPr lang="en-US" sz="2000" dirty="0" smtClean="0">
                <a:latin typeface="Calibri Light" panose="020F0302020204030204" pitchFamily="34" charset="0"/>
              </a:rPr>
              <a:t>Width </a:t>
            </a:r>
            <a:r>
              <a:rPr lang="en-US" sz="2000" dirty="0">
                <a:latin typeface="Calibri Light" panose="020F0302020204030204" pitchFamily="34" charset="0"/>
              </a:rPr>
              <a:t>&gt;= 30, </a:t>
            </a:r>
            <a:r>
              <a:rPr lang="en-US" sz="2000" b="1" dirty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2000" dirty="0">
                <a:solidFill>
                  <a:srgbClr val="FF6600"/>
                </a:solidFill>
                <a:latin typeface="Calibri Light" panose="020F0302020204030204" pitchFamily="34" charset="0"/>
              </a:rPr>
              <a:t>1</a:t>
            </a:r>
            <a:r>
              <a:rPr lang="en-US" sz="2000" b="1" dirty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2000" dirty="0">
                <a:latin typeface="Calibri Light" panose="020F0302020204030204" pitchFamily="34" charset="0"/>
              </a:rPr>
              <a:t>, </a:t>
            </a:r>
            <a:r>
              <a:rPr lang="en-US" sz="2000" b="1" dirty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2000" dirty="0">
                <a:solidFill>
                  <a:srgbClr val="FF6600"/>
                </a:solidFill>
                <a:latin typeface="Calibri Light" panose="020F0302020204030204" pitchFamily="34" charset="0"/>
              </a:rPr>
              <a:t>2</a:t>
            </a:r>
            <a:r>
              <a:rPr lang="en-US" sz="2000" b="1" dirty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2000" dirty="0">
                <a:latin typeface="Calibri Light" panose="020F0302020204030204" pitchFamily="34" charset="0"/>
              </a:rPr>
              <a:t>) </a:t>
            </a:r>
            <a:r>
              <a:rPr lang="en-US" sz="2000" dirty="0" smtClean="0">
                <a:latin typeface="Calibri Light" panose="020F0302020204030204" pitchFamily="34" charset="0"/>
              </a:rPr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Text </a:t>
            </a:r>
            <a:r>
              <a:rPr lang="en-CA" sz="2400" u="sng" dirty="0" smtClean="0">
                <a:latin typeface="Calibri Light" panose="020F0302020204030204" pitchFamily="34" charset="0"/>
              </a:rPr>
              <a:t>after</a:t>
            </a:r>
            <a:r>
              <a:rPr lang="en-CA" sz="2400" dirty="0" smtClean="0">
                <a:latin typeface="Calibri Light" panose="020F0302020204030204" pitchFamily="34" charset="0"/>
              </a:rPr>
              <a:t> a control string </a:t>
            </a:r>
            <a:r>
              <a:rPr lang="en-US" sz="2400" dirty="0">
                <a:latin typeface="Calibri Light" panose="020F0302020204030204" pitchFamily="34" charset="0"/>
              </a:rPr>
              <a:t>is interpreted as is and must be used without double </a:t>
            </a:r>
            <a:r>
              <a:rPr lang="en-US" sz="2400" dirty="0" smtClean="0">
                <a:latin typeface="Calibri Light" panose="020F0302020204030204" pitchFamily="34" charset="0"/>
              </a:rPr>
              <a:t>quotes</a:t>
            </a:r>
            <a:r>
              <a:rPr lang="en-CA" sz="2400" dirty="0" smtClean="0">
                <a:latin typeface="Calibri Light" panose="020F0302020204030204" pitchFamily="34" charset="0"/>
              </a:rPr>
              <a:t>.</a:t>
            </a:r>
          </a:p>
          <a:p>
            <a:pPr lvl="1">
              <a:spcBef>
                <a:spcPts val="48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Ex.: %[</a:t>
            </a:r>
            <a:r>
              <a:rPr lang="en-US" sz="2000" dirty="0" err="1">
                <a:latin typeface="Calibri Light" panose="020F0302020204030204" pitchFamily="34" charset="0"/>
              </a:rPr>
              <a:t>USERcode</a:t>
            </a:r>
            <a:r>
              <a:rPr lang="en-US" sz="2000" dirty="0">
                <a:latin typeface="Calibri Light" panose="020F0302020204030204" pitchFamily="34" charset="0"/>
              </a:rPr>
              <a:t>]</a:t>
            </a:r>
            <a:r>
              <a:rPr lang="en-US" sz="2000" dirty="0">
                <a:solidFill>
                  <a:srgbClr val="FF6600"/>
                </a:solidFill>
                <a:latin typeface="Calibri Light" panose="020F0302020204030204" pitchFamily="34" charset="0"/>
              </a:rPr>
              <a:t>B</a:t>
            </a:r>
            <a:endParaRPr lang="fr-CA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ontrol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trings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A </a:t>
            </a:r>
            <a:r>
              <a:rPr lang="en-US" sz="2400" dirty="0" smtClean="0">
                <a:latin typeface="Calibri Light" panose="020F0302020204030204" pitchFamily="34" charset="0"/>
              </a:rPr>
              <a:t>few examples…</a:t>
            </a:r>
          </a:p>
          <a:p>
            <a:pPr lvl="1">
              <a:spcBef>
                <a:spcPts val="48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UserText20: </a:t>
            </a:r>
            <a:r>
              <a:rPr lang="en-US" sz="2000" dirty="0" smtClean="0">
                <a:latin typeface="Calibri Light" panose="020F0302020204030204" pitchFamily="34" charset="0"/>
              </a:rPr>
              <a:t>%[</a:t>
            </a:r>
            <a:r>
              <a:rPr lang="en-US" sz="2000" dirty="0">
                <a:latin typeface="Calibri Light" panose="020F0302020204030204" pitchFamily="34" charset="0"/>
              </a:rPr>
              <a:t>If (</a:t>
            </a:r>
            <a:r>
              <a:rPr lang="en-US" sz="2000" dirty="0" smtClean="0">
                <a:latin typeface="Calibri Light" panose="020F0302020204030204" pitchFamily="34" charset="0"/>
              </a:rPr>
              <a:t>Width &gt; </a:t>
            </a:r>
            <a:r>
              <a:rPr lang="en-US" sz="2000" dirty="0" smtClean="0">
                <a:latin typeface="Calibri Light" panose="020F0302020204030204" pitchFamily="34" charset="0"/>
              </a:rPr>
              <a:t>27</a:t>
            </a:r>
            <a:r>
              <a:rPr lang="en-US" sz="2000" dirty="0" smtClean="0">
                <a:latin typeface="Calibri Light" panose="020F0302020204030204" pitchFamily="34" charset="0"/>
              </a:rPr>
              <a:t>, “2", “1") </a:t>
            </a:r>
            <a:r>
              <a:rPr lang="en-US" sz="2000" dirty="0" smtClean="0">
                <a:latin typeface="Calibri Light" panose="020F0302020204030204" pitchFamily="34" charset="0"/>
              </a:rPr>
              <a:t>]</a:t>
            </a:r>
          </a:p>
          <a:p>
            <a:pPr lvl="2">
              <a:spcBef>
                <a:spcPts val="480"/>
              </a:spcBef>
            </a:pPr>
            <a:r>
              <a:rPr lang="en-US" sz="1800" dirty="0" smtClean="0">
                <a:latin typeface="Calibri Light" panose="020F0302020204030204" pitchFamily="34" charset="0"/>
              </a:rPr>
              <a:t>Resulting value: 1</a:t>
            </a:r>
          </a:p>
          <a:p>
            <a:pPr lvl="1">
              <a:spcBef>
                <a:spcPts val="480"/>
              </a:spcBef>
            </a:pPr>
            <a:r>
              <a:rPr lang="en-US" sz="2000" dirty="0">
                <a:latin typeface="Calibri Light" panose="020F0302020204030204" pitchFamily="34" charset="0"/>
              </a:rPr>
              <a:t>UserText21</a:t>
            </a:r>
            <a:r>
              <a:rPr lang="en-US" sz="2000" dirty="0" smtClean="0">
                <a:latin typeface="Calibri Light" panose="020F0302020204030204" pitchFamily="34" charset="0"/>
              </a:rPr>
              <a:t>: </a:t>
            </a:r>
            <a:r>
              <a:rPr lang="en-US" sz="2000" dirty="0">
                <a:latin typeface="Calibri Light" panose="020F0302020204030204" pitchFamily="34" charset="0"/>
              </a:rPr>
              <a:t>BA%[</a:t>
            </a:r>
            <a:r>
              <a:rPr lang="en-US" sz="2000" dirty="0" smtClean="0">
                <a:latin typeface="Calibri Light" panose="020F0302020204030204" pitchFamily="34" charset="0"/>
              </a:rPr>
              <a:t>Width],%[Depth],%[If (NH1 == </a:t>
            </a:r>
            <a:r>
              <a:rPr lang="en-US" sz="2000" dirty="0">
                <a:latin typeface="Calibri Light" panose="020F0302020204030204" pitchFamily="34" charset="0"/>
              </a:rPr>
              <a:t>0,"L","R</a:t>
            </a:r>
            <a:r>
              <a:rPr lang="en-US" sz="2000" dirty="0" smtClean="0">
                <a:latin typeface="Calibri Light" panose="020F0302020204030204" pitchFamily="34" charset="0"/>
              </a:rPr>
              <a:t>")]</a:t>
            </a:r>
          </a:p>
          <a:p>
            <a:pPr lvl="2">
              <a:spcBef>
                <a:spcPts val="480"/>
              </a:spcBef>
            </a:pPr>
            <a:r>
              <a:rPr lang="en-US" sz="1800" dirty="0" smtClean="0">
                <a:latin typeface="Calibri Light" panose="020F0302020204030204" pitchFamily="34" charset="0"/>
              </a:rPr>
              <a:t>Resulting </a:t>
            </a:r>
            <a:r>
              <a:rPr lang="en-US" sz="1800" dirty="0" smtClean="0">
                <a:latin typeface="Calibri Light" panose="020F0302020204030204" pitchFamily="34" charset="0"/>
              </a:rPr>
              <a:t>values:</a:t>
            </a:r>
          </a:p>
          <a:p>
            <a:pPr lvl="3">
              <a:spcBef>
                <a:spcPts val="480"/>
              </a:spcBef>
            </a:pPr>
            <a:r>
              <a:rPr lang="en-US" sz="1600" dirty="0" smtClean="0">
                <a:latin typeface="Calibri Light" panose="020F0302020204030204" pitchFamily="34" charset="0"/>
              </a:rPr>
              <a:t>BA27,24,L</a:t>
            </a:r>
          </a:p>
          <a:p>
            <a:pPr lvl="3">
              <a:spcBef>
                <a:spcPts val="480"/>
              </a:spcBef>
            </a:pPr>
            <a:r>
              <a:rPr lang="en-US" sz="1600" dirty="0" smtClean="0">
                <a:latin typeface="Calibri Light" panose="020F0302020204030204" pitchFamily="34" charset="0"/>
              </a:rPr>
              <a:t>BA27,24,R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1">
              <a:spcBef>
                <a:spcPts val="480"/>
              </a:spcBef>
            </a:pPr>
            <a:r>
              <a:rPr lang="en-US" sz="2000" dirty="0">
                <a:latin typeface="Calibri Light" panose="020F0302020204030204" pitchFamily="34" charset="0"/>
              </a:rPr>
              <a:t>UserText22</a:t>
            </a:r>
            <a:r>
              <a:rPr lang="en-US" sz="2000" dirty="0" smtClean="0">
                <a:latin typeface="Calibri Light" panose="020F0302020204030204" pitchFamily="34" charset="0"/>
              </a:rPr>
              <a:t>: %[UT20+UT21]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lvl="2">
              <a:spcBef>
                <a:spcPts val="480"/>
              </a:spcBef>
            </a:pPr>
            <a:r>
              <a:rPr lang="en-US" sz="1800" dirty="0" smtClean="0">
                <a:latin typeface="Calibri Light" panose="020F0302020204030204" pitchFamily="34" charset="0"/>
              </a:rPr>
              <a:t>Resulting </a:t>
            </a:r>
            <a:r>
              <a:rPr lang="en-US" sz="1800" dirty="0" smtClean="0">
                <a:latin typeface="Calibri Light" panose="020F0302020204030204" pitchFamily="34" charset="0"/>
              </a:rPr>
              <a:t>values:</a:t>
            </a:r>
          </a:p>
          <a:p>
            <a:pPr lvl="3">
              <a:spcBef>
                <a:spcPts val="480"/>
              </a:spcBef>
            </a:pPr>
            <a:r>
              <a:rPr lang="en-US" sz="1600" dirty="0" smtClean="0">
                <a:latin typeface="Calibri Light" panose="020F0302020204030204" pitchFamily="34" charset="0"/>
              </a:rPr>
              <a:t>1BA27,24,L</a:t>
            </a:r>
          </a:p>
          <a:p>
            <a:pPr lvl="3">
              <a:spcBef>
                <a:spcPts val="480"/>
              </a:spcBef>
            </a:pPr>
            <a:r>
              <a:rPr lang="en-US" sz="1600" dirty="0" smtClean="0">
                <a:latin typeface="Calibri Light" panose="020F0302020204030204" pitchFamily="34" charset="0"/>
              </a:rPr>
              <a:t>1BA27,24,R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lvl="1">
              <a:spcBef>
                <a:spcPts val="480"/>
              </a:spcBef>
            </a:pPr>
            <a:r>
              <a:rPr lang="en-US" sz="2000" dirty="0" err="1">
                <a:latin typeface="Calibri Light" panose="020F0302020204030204" pitchFamily="34" charset="0"/>
              </a:rPr>
              <a:t>UserText</a:t>
            </a:r>
            <a:r>
              <a:rPr lang="en-CA" sz="2000" dirty="0" smtClean="0">
                <a:latin typeface="Calibri Light" panose="020F0302020204030204" pitchFamily="34" charset="0"/>
              </a:rPr>
              <a:t>2</a:t>
            </a:r>
            <a:r>
              <a:rPr lang="en-CA" sz="2000" dirty="0" smtClean="0">
                <a:latin typeface="Calibri Light" panose="020F0302020204030204" pitchFamily="34" charset="0"/>
              </a:rPr>
              <a:t>3</a:t>
            </a:r>
            <a:r>
              <a:rPr lang="en-CA" sz="2000" dirty="0" smtClean="0">
                <a:latin typeface="Calibri Light" panose="020F0302020204030204" pitchFamily="34" charset="0"/>
              </a:rPr>
              <a:t>: </a:t>
            </a:r>
            <a:r>
              <a:rPr lang="en-US" sz="2000" dirty="0">
                <a:latin typeface="Calibri Light" panose="020F0302020204030204" pitchFamily="34" charset="0"/>
              </a:rPr>
              <a:t>%[</a:t>
            </a:r>
            <a:r>
              <a:rPr lang="en-US" sz="2000" dirty="0" err="1" smtClean="0">
                <a:latin typeface="Calibri Light" panose="020F0302020204030204" pitchFamily="34" charset="0"/>
              </a:rPr>
              <a:t>USERcode</a:t>
            </a:r>
            <a:r>
              <a:rPr lang="en-US" sz="2000" dirty="0" smtClean="0">
                <a:latin typeface="Calibri Light" panose="020F0302020204030204" pitchFamily="34" charset="0"/>
              </a:rPr>
              <a:t>]B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lvl="2">
              <a:spcBef>
                <a:spcPts val="480"/>
              </a:spcBef>
            </a:pPr>
            <a:r>
              <a:rPr lang="en-US" sz="1800" dirty="0" smtClean="0">
                <a:latin typeface="Calibri Light" panose="020F0302020204030204" pitchFamily="34" charset="0"/>
              </a:rPr>
              <a:t>Resulting value: B27</a:t>
            </a:r>
            <a:r>
              <a:rPr lang="en-US" sz="1800" dirty="0" smtClean="0">
                <a:latin typeface="Calibri Light" panose="020F0302020204030204" pitchFamily="34" charset="0"/>
              </a:rPr>
              <a:t>B</a:t>
            </a:r>
            <a:endParaRPr lang="fr-CA" sz="1800" dirty="0" smtClean="0">
              <a:latin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8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ontrol </a:t>
            </a: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trings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Using spaces in control strings…</a:t>
            </a:r>
          </a:p>
          <a:p>
            <a:pPr lvl="1"/>
            <a:r>
              <a:rPr lang="en-US" sz="2200" dirty="0" smtClean="0">
                <a:latin typeface="Calibri Light" panose="020F0302020204030204" pitchFamily="34" charset="0"/>
              </a:rPr>
              <a:t>Space </a:t>
            </a:r>
            <a:r>
              <a:rPr lang="en-US" sz="2200" u="sng" dirty="0">
                <a:latin typeface="Calibri Light" panose="020F0302020204030204" pitchFamily="34" charset="0"/>
              </a:rPr>
              <a:t>before</a:t>
            </a:r>
            <a:r>
              <a:rPr lang="en-US" sz="2200" dirty="0">
                <a:latin typeface="Calibri Light" panose="020F0302020204030204" pitchFamily="34" charset="0"/>
              </a:rPr>
              <a:t> a control string is interpreted as is and must be used without double quotes.</a:t>
            </a:r>
          </a:p>
          <a:p>
            <a:pPr lvl="2"/>
            <a:r>
              <a:rPr lang="en-US" sz="1900" dirty="0" err="1">
                <a:latin typeface="Calibri Light" panose="020F0302020204030204" pitchFamily="34" charset="0"/>
              </a:rPr>
              <a:t>UserText</a:t>
            </a:r>
            <a:r>
              <a:rPr lang="en-CA" sz="1900" dirty="0" smtClean="0">
                <a:latin typeface="Calibri Light" panose="020F0302020204030204" pitchFamily="34" charset="0"/>
              </a:rPr>
              <a:t>24: Total </a:t>
            </a:r>
            <a:r>
              <a:rPr lang="en-CA" sz="1900" dirty="0">
                <a:latin typeface="Calibri Light" panose="020F0302020204030204" pitchFamily="34" charset="0"/>
              </a:rPr>
              <a:t>Height</a:t>
            </a:r>
            <a:r>
              <a:rPr lang="en-CA" sz="19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CA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=</a:t>
            </a:r>
            <a:r>
              <a:rPr lang="en-CA" sz="19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 smtClean="0">
                <a:latin typeface="Calibri Light" panose="020F0302020204030204" pitchFamily="34" charset="0"/>
              </a:rPr>
              <a:t>%[</a:t>
            </a:r>
            <a:r>
              <a:rPr lang="en-US" sz="1900" dirty="0">
                <a:latin typeface="Calibri Light" panose="020F0302020204030204" pitchFamily="34" charset="0"/>
              </a:rPr>
              <a:t>Height + Height2</a:t>
            </a:r>
            <a:r>
              <a:rPr lang="en-US" sz="1900" dirty="0" smtClean="0">
                <a:latin typeface="Calibri Light" panose="020F0302020204030204" pitchFamily="34" charset="0"/>
              </a:rPr>
              <a:t>]</a:t>
            </a:r>
          </a:p>
          <a:p>
            <a:pPr lvl="3"/>
            <a:r>
              <a:rPr lang="en-US" sz="1700" dirty="0" smtClean="0">
                <a:latin typeface="Calibri Light" panose="020F0302020204030204" pitchFamily="34" charset="0"/>
              </a:rPr>
              <a:t>Resulting Value</a:t>
            </a:r>
            <a:r>
              <a:rPr lang="en-US" sz="1700" dirty="0">
                <a:latin typeface="Calibri Light" panose="020F0302020204030204" pitchFamily="34" charset="0"/>
              </a:rPr>
              <a:t>: Total </a:t>
            </a:r>
            <a:r>
              <a:rPr lang="en-US" sz="1700" dirty="0" smtClean="0">
                <a:latin typeface="Calibri Light" panose="020F0302020204030204" pitchFamily="34" charset="0"/>
              </a:rPr>
              <a:t>Height</a:t>
            </a:r>
            <a:r>
              <a:rPr lang="en-CA" sz="17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700" dirty="0" smtClean="0">
                <a:latin typeface="Calibri Light" panose="020F0302020204030204" pitchFamily="34" charset="0"/>
              </a:rPr>
              <a:t>=</a:t>
            </a:r>
            <a:r>
              <a:rPr lang="en-CA" sz="17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700" dirty="0" smtClean="0">
                <a:latin typeface="Calibri Light" panose="020F0302020204030204" pitchFamily="34" charset="0"/>
              </a:rPr>
              <a:t>40.5</a:t>
            </a:r>
            <a:endParaRPr lang="en-US" sz="1700" dirty="0">
              <a:latin typeface="Calibri Light" panose="020F0302020204030204" pitchFamily="34" charset="0"/>
            </a:endParaRPr>
          </a:p>
          <a:p>
            <a:pPr lvl="1"/>
            <a:r>
              <a:rPr lang="en-US" sz="2200" dirty="0" smtClean="0">
                <a:latin typeface="Calibri Light" panose="020F0302020204030204" pitchFamily="34" charset="0"/>
              </a:rPr>
              <a:t>Space </a:t>
            </a:r>
            <a:r>
              <a:rPr lang="en-US" sz="2200" u="sng" dirty="0">
                <a:latin typeface="Calibri Light" panose="020F0302020204030204" pitchFamily="34" charset="0"/>
              </a:rPr>
              <a:t>within</a:t>
            </a:r>
            <a:r>
              <a:rPr lang="en-US" sz="2200" dirty="0">
                <a:latin typeface="Calibri Light" panose="020F0302020204030204" pitchFamily="34" charset="0"/>
              </a:rPr>
              <a:t> a control string must </a:t>
            </a:r>
            <a:r>
              <a:rPr lang="en-US" sz="2200" dirty="0">
                <a:latin typeface="Calibri Light" panose="020F0302020204030204" pitchFamily="34" charset="0"/>
              </a:rPr>
              <a:t>be used within an expression and surrounded by double quotes</a:t>
            </a:r>
            <a:r>
              <a:rPr lang="en-CA" sz="2200" dirty="0">
                <a:latin typeface="Calibri Light" panose="020F0302020204030204" pitchFamily="34" charset="0"/>
              </a:rPr>
              <a:t>.</a:t>
            </a:r>
            <a:endParaRPr lang="en-US" sz="2200" dirty="0">
              <a:latin typeface="Calibri Light" panose="020F0302020204030204" pitchFamily="34" charset="0"/>
            </a:endParaRPr>
          </a:p>
          <a:p>
            <a:pPr lvl="2"/>
            <a:r>
              <a:rPr lang="en-US" sz="1900" dirty="0">
                <a:latin typeface="Calibri Light" panose="020F0302020204030204" pitchFamily="34" charset="0"/>
              </a:rPr>
              <a:t>UserText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25: B27%[if(NFD1&gt;1</a:t>
            </a:r>
            <a:r>
              <a:rPr lang="en-US" sz="1900" dirty="0" smtClean="0">
                <a:latin typeface="Calibri Light" panose="020F0302020204030204" pitchFamily="34" charset="0"/>
              </a:rPr>
              <a:t>,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9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 err="1" smtClean="0">
                <a:latin typeface="Calibri Light" panose="020F0302020204030204" pitchFamily="34" charset="0"/>
              </a:rPr>
              <a:t>B</a:t>
            </a:r>
            <a:r>
              <a:rPr lang="en-US" sz="1900" dirty="0" err="1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1900" dirty="0" err="1" smtClean="0">
                <a:latin typeface="Calibri Light" panose="020F0302020204030204" pitchFamily="34" charset="0"/>
              </a:rPr>
              <a:t>,if</a:t>
            </a:r>
            <a:r>
              <a:rPr lang="en-US" sz="1900" dirty="0" smtClean="0">
                <a:latin typeface="Calibri Light" panose="020F0302020204030204" pitchFamily="34" charset="0"/>
              </a:rPr>
              <a:t>(RECHG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==1,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9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R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,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9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L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))]</a:t>
            </a:r>
          </a:p>
          <a:p>
            <a:pPr lvl="3"/>
            <a:r>
              <a:rPr lang="en-US" sz="17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Resulting Value: B27</a:t>
            </a:r>
            <a:r>
              <a:rPr lang="en-CA" sz="17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7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B</a:t>
            </a:r>
            <a:endParaRPr lang="en-US" sz="1700" dirty="0" smtClean="0">
              <a:latin typeface="Calibri Light" panose="020F0302020204030204" pitchFamily="34" charset="0"/>
            </a:endParaRP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Space added </a:t>
            </a:r>
            <a:r>
              <a:rPr lang="en-CA" sz="2200" u="sng" dirty="0" smtClean="0">
                <a:latin typeface="Calibri Light" panose="020F0302020204030204" pitchFamily="34" charset="0"/>
              </a:rPr>
              <a:t>right after</a:t>
            </a:r>
            <a:r>
              <a:rPr lang="en-CA" sz="2200" dirty="0" smtClean="0">
                <a:latin typeface="Calibri Light" panose="020F0302020204030204" pitchFamily="34" charset="0"/>
              </a:rPr>
              <a:t> an expression is being </a:t>
            </a:r>
            <a:r>
              <a:rPr lang="en-CA" sz="2200" dirty="0">
                <a:latin typeface="Calibri Light" panose="020F0302020204030204" pitchFamily="34" charset="0"/>
              </a:rPr>
              <a:t>automatically </a:t>
            </a:r>
            <a:r>
              <a:rPr lang="en-CA" sz="2200" dirty="0" smtClean="0">
                <a:latin typeface="Calibri Light" panose="020F0302020204030204" pitchFamily="34" charset="0"/>
              </a:rPr>
              <a:t>removed by the system. Therefore </a:t>
            </a:r>
            <a:r>
              <a:rPr lang="en-CA" sz="2200" dirty="0" smtClean="0">
                <a:latin typeface="Calibri Light" panose="020F0302020204030204" pitchFamily="34" charset="0"/>
              </a:rPr>
              <a:t>it </a:t>
            </a:r>
            <a:r>
              <a:rPr lang="en-US" sz="2200" dirty="0" smtClean="0">
                <a:latin typeface="Calibri Light" panose="020F0302020204030204" pitchFamily="34" charset="0"/>
              </a:rPr>
              <a:t>must be used within an expression and surrounded by double quotes</a:t>
            </a:r>
            <a:r>
              <a:rPr lang="en-CA" sz="2200" dirty="0" smtClean="0">
                <a:latin typeface="Calibri Light" panose="020F0302020204030204" pitchFamily="34" charset="0"/>
              </a:rPr>
              <a:t>.</a:t>
            </a:r>
            <a:endParaRPr lang="en-CA" sz="2200" dirty="0" smtClean="0">
              <a:latin typeface="Calibri Light" panose="020F0302020204030204" pitchFamily="34" charset="0"/>
            </a:endParaRPr>
          </a:p>
          <a:p>
            <a:pPr lvl="2">
              <a:spcBef>
                <a:spcPts val="480"/>
              </a:spcBef>
            </a:pPr>
            <a:r>
              <a:rPr lang="en-US" sz="1900" dirty="0">
                <a:latin typeface="Calibri Light" panose="020F0302020204030204" pitchFamily="34" charset="0"/>
              </a:rPr>
              <a:t>UserText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26: %[Height + Height2]</a:t>
            </a:r>
            <a:r>
              <a:rPr lang="en-US" sz="19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%[if(1==1," ","")]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=</a:t>
            </a:r>
            <a:r>
              <a:rPr lang="en-CA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Total Height</a:t>
            </a:r>
          </a:p>
          <a:p>
            <a:pPr lvl="3"/>
            <a:r>
              <a:rPr lang="en-CA" sz="1700" dirty="0" smtClean="0">
                <a:latin typeface="Calibri Light" panose="020F0302020204030204" pitchFamily="34" charset="0"/>
              </a:rPr>
              <a:t>Resulting Value</a:t>
            </a:r>
            <a:r>
              <a:rPr lang="en-CA" sz="1700" dirty="0">
                <a:latin typeface="Calibri Light" panose="020F0302020204030204" pitchFamily="34" charset="0"/>
              </a:rPr>
              <a:t>: </a:t>
            </a:r>
            <a:r>
              <a:rPr lang="en-CA" sz="1700" dirty="0" smtClean="0">
                <a:latin typeface="Calibri Light" panose="020F0302020204030204" pitchFamily="34" charset="0"/>
              </a:rPr>
              <a:t>40.5</a:t>
            </a:r>
            <a:r>
              <a:rPr lang="en-CA" sz="17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CA" sz="1700" dirty="0" smtClean="0">
                <a:latin typeface="Calibri Light" panose="020F0302020204030204" pitchFamily="34" charset="0"/>
              </a:rPr>
              <a:t>=</a:t>
            </a:r>
            <a:r>
              <a:rPr lang="en-CA" sz="17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˽</a:t>
            </a:r>
            <a:r>
              <a:rPr lang="en-CA" sz="1700" dirty="0" smtClean="0">
                <a:latin typeface="Calibri Light" panose="020F0302020204030204" pitchFamily="34" charset="0"/>
              </a:rPr>
              <a:t>Total Height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Space added </a:t>
            </a:r>
            <a:r>
              <a:rPr lang="en-CA" sz="2200" u="sng" dirty="0" smtClean="0">
                <a:latin typeface="Calibri Light" panose="020F0302020204030204" pitchFamily="34" charset="0"/>
              </a:rPr>
              <a:t>after</a:t>
            </a:r>
            <a:r>
              <a:rPr lang="en-CA" sz="2200" dirty="0" smtClean="0">
                <a:latin typeface="Calibri Light" panose="020F0302020204030204" pitchFamily="34" charset="0"/>
              </a:rPr>
              <a:t> an expression is interpreted as is and must be used without double quotes.</a:t>
            </a:r>
          </a:p>
          <a:p>
            <a:pPr lvl="2">
              <a:spcBef>
                <a:spcPts val="480"/>
              </a:spcBef>
            </a:pPr>
            <a:r>
              <a:rPr lang="en-US" sz="1900" dirty="0">
                <a:latin typeface="Calibri Light" panose="020F0302020204030204" pitchFamily="34" charset="0"/>
              </a:rPr>
              <a:t>UserText</a:t>
            </a:r>
            <a:r>
              <a:rPr lang="en-US" sz="1900" dirty="0">
                <a:solidFill>
                  <a:srgbClr val="626262"/>
                </a:solidFill>
                <a:latin typeface="Calibri Light" panose="020F0302020204030204" pitchFamily="34" charset="0"/>
              </a:rPr>
              <a:t>26: %[Height + Height2]%[if(1==1," ","")]=</a:t>
            </a:r>
            <a:r>
              <a:rPr lang="en-CA" sz="1900" b="1" dirty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US" sz="1900" dirty="0">
                <a:solidFill>
                  <a:srgbClr val="626262"/>
                </a:solidFill>
                <a:latin typeface="Calibri Light" panose="020F0302020204030204" pitchFamily="34" charset="0"/>
              </a:rPr>
              <a:t>Total Height</a:t>
            </a:r>
          </a:p>
          <a:p>
            <a:pPr lvl="3"/>
            <a:r>
              <a:rPr lang="en-CA" sz="1700" dirty="0">
                <a:latin typeface="Calibri Light" panose="020F0302020204030204" pitchFamily="34" charset="0"/>
              </a:rPr>
              <a:t>Resulting Value: 40.5</a:t>
            </a:r>
            <a:r>
              <a:rPr lang="en-CA" sz="1700" dirty="0">
                <a:solidFill>
                  <a:srgbClr val="626262"/>
                </a:solidFill>
                <a:latin typeface="Calibri Light" panose="020F0302020204030204" pitchFamily="34" charset="0"/>
              </a:rPr>
              <a:t>˽</a:t>
            </a:r>
            <a:r>
              <a:rPr lang="en-CA" sz="1700" dirty="0">
                <a:latin typeface="Calibri Light" panose="020F0302020204030204" pitchFamily="34" charset="0"/>
              </a:rPr>
              <a:t>=</a:t>
            </a:r>
            <a:r>
              <a:rPr lang="en-CA" sz="1700" b="1" dirty="0">
                <a:solidFill>
                  <a:srgbClr val="FF6600"/>
                </a:solidFill>
                <a:latin typeface="Calibri Light" panose="020F0302020204030204" pitchFamily="34" charset="0"/>
              </a:rPr>
              <a:t>˽</a:t>
            </a:r>
            <a:r>
              <a:rPr lang="en-CA" sz="1700" dirty="0">
                <a:latin typeface="Calibri Light" panose="020F0302020204030204" pitchFamily="34" charset="0"/>
              </a:rPr>
              <a:t>Total Height</a:t>
            </a:r>
          </a:p>
          <a:p>
            <a:pPr lvl="2"/>
            <a:endParaRPr lang="fr-CA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Ask Variables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Ask variable dialog shows up upon item placement.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Ask </a:t>
            </a:r>
            <a:r>
              <a:rPr lang="en-CA" sz="2400" dirty="0">
                <a:latin typeface="Calibri Light" panose="020F0302020204030204" pitchFamily="34" charset="0"/>
              </a:rPr>
              <a:t>v</a:t>
            </a:r>
            <a:r>
              <a:rPr lang="en-CA" sz="2400" dirty="0" smtClean="0">
                <a:latin typeface="Calibri Light" panose="020F0302020204030204" pitchFamily="34" charset="0"/>
              </a:rPr>
              <a:t>ariable operator can be conditional</a:t>
            </a:r>
            <a:r>
              <a:rPr lang="en-CA" sz="2400" dirty="0" smtClean="0">
                <a:latin typeface="Calibri Light" panose="020F03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Conditional </a:t>
            </a:r>
            <a:r>
              <a:rPr lang="en-US" sz="2400" dirty="0" smtClean="0">
                <a:latin typeface="Calibri Light" panose="020F0302020204030204" pitchFamily="34" charset="0"/>
              </a:rPr>
              <a:t>functions can be used: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If </a:t>
            </a:r>
            <a:r>
              <a:rPr lang="en-US" sz="2000" dirty="0">
                <a:latin typeface="Calibri Light" panose="020F0302020204030204" pitchFamily="34" charset="0"/>
              </a:rPr>
              <a:t>(condition, value1, </a:t>
            </a:r>
            <a:r>
              <a:rPr lang="en-US" sz="2000" dirty="0" smtClean="0">
                <a:latin typeface="Calibri Light" panose="020F0302020204030204" pitchFamily="34" charset="0"/>
              </a:rPr>
              <a:t>value2)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Cond </a:t>
            </a:r>
            <a:r>
              <a:rPr lang="en-US" sz="2000" dirty="0">
                <a:latin typeface="Calibri Light" panose="020F0302020204030204" pitchFamily="34" charset="0"/>
              </a:rPr>
              <a:t>(condition1, value1, condition2, value2, </a:t>
            </a:r>
            <a:r>
              <a:rPr lang="en-US" sz="2000" dirty="0" smtClean="0">
                <a:latin typeface="Calibri Light" panose="020F0302020204030204" pitchFamily="34" charset="0"/>
              </a:rPr>
              <a:t>…)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To 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change 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 ask 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variable 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value 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after 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 item 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placement, 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select </a:t>
            </a:r>
            <a:r>
              <a:rPr lang="en-US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the ‘Ask Variables’ </a:t>
            </a: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tab within the item Attributes dialog and change selection.</a:t>
            </a:r>
            <a:endParaRPr lang="en-US" sz="2400" dirty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 ask variable condition is evaluated only once. Therefore, once added/evaluated based on previous selections, the variable will remain listed even if the condition is no longer valid.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Calibri Light" panose="020F0302020204030204" pitchFamily="34" charset="0"/>
              </a:rPr>
              <a:t>An </a:t>
            </a:r>
            <a:r>
              <a:rPr lang="en-US" sz="2400" dirty="0">
                <a:latin typeface="Calibri Light" panose="020F0302020204030204" pitchFamily="34" charset="0"/>
              </a:rPr>
              <a:t>implicit add-on can be added to the item based on a specific selection to add a particular option code and apply related charges</a:t>
            </a:r>
            <a:r>
              <a:rPr lang="en-US" sz="2400" dirty="0" smtClean="0">
                <a:latin typeface="Calibri Light" panose="020F0302020204030204" pitchFamily="34" charset="0"/>
              </a:rPr>
              <a:t>.</a:t>
            </a:r>
            <a:endParaRPr lang="en-US" sz="2400" dirty="0">
              <a:solidFill>
                <a:srgbClr val="FF6600"/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0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0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Ask Variables</a:t>
            </a: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Base Open w/Valances Example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 Light" panose="020F0302020204030204" pitchFamily="34" charset="0"/>
              </a:rPr>
              <a:t>FlexQty34 {Please Select Valance Style} = ? (0 )</a:t>
            </a:r>
          </a:p>
          <a:p>
            <a:pPr lvl="1" algn="just">
              <a:lnSpc>
                <a:spcPct val="110000"/>
              </a:lnSpc>
            </a:pPr>
            <a:r>
              <a:rPr lang="en-US" sz="2300" dirty="0">
                <a:latin typeface="Calibri Light" panose="020F0302020204030204" pitchFamily="34" charset="0"/>
              </a:rPr>
              <a:t>0 = None</a:t>
            </a:r>
          </a:p>
          <a:p>
            <a:pPr lvl="1" algn="just">
              <a:lnSpc>
                <a:spcPct val="110000"/>
              </a:lnSpc>
            </a:pPr>
            <a:r>
              <a:rPr lang="en-US" sz="2300" dirty="0">
                <a:latin typeface="Calibri Light" panose="020F0302020204030204" pitchFamily="34" charset="0"/>
              </a:rPr>
              <a:t>1 =  Arch</a:t>
            </a:r>
          </a:p>
          <a:p>
            <a:pPr lvl="1" algn="just">
              <a:lnSpc>
                <a:spcPct val="110000"/>
              </a:lnSpc>
            </a:pPr>
            <a:r>
              <a:rPr lang="en-US" sz="2300" dirty="0">
                <a:latin typeface="Calibri Light" panose="020F0302020204030204" pitchFamily="34" charset="0"/>
              </a:rPr>
              <a:t>2 = Straight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 err="1" smtClean="0">
                <a:latin typeface="Calibri Light" panose="020F0302020204030204" pitchFamily="34" charset="0"/>
              </a:rPr>
              <a:t>StyleTopRail</a:t>
            </a:r>
            <a:r>
              <a:rPr lang="en-US" sz="2600" dirty="0" smtClean="0">
                <a:latin typeface="Calibri Light" panose="020F0302020204030204" pitchFamily="34" charset="0"/>
              </a:rPr>
              <a:t> = </a:t>
            </a:r>
            <a:r>
              <a:rPr lang="en-US" sz="2600" dirty="0">
                <a:latin typeface="Calibri Light" panose="020F0302020204030204" pitchFamily="34" charset="0"/>
              </a:rPr>
              <a:t>Cond (FlexQty34 == 1, 14, FlexQty34 == 2, 1, 0</a:t>
            </a:r>
            <a:r>
              <a:rPr lang="en-US" sz="2600" dirty="0" smtClean="0">
                <a:latin typeface="Calibri Light" panose="020F03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CA" sz="2600" dirty="0" err="1">
                <a:latin typeface="Calibri Light" panose="020F0302020204030204" pitchFamily="34" charset="0"/>
              </a:rPr>
              <a:t>TopRailHeight</a:t>
            </a:r>
            <a:r>
              <a:rPr lang="en-CA" sz="2600" dirty="0">
                <a:latin typeface="Calibri Light" panose="020F0302020204030204" pitchFamily="34" charset="0"/>
              </a:rPr>
              <a:t> = </a:t>
            </a:r>
            <a:r>
              <a:rPr lang="en-US" sz="2600" dirty="0">
                <a:latin typeface="Calibri Light" panose="020F0302020204030204" pitchFamily="34" charset="0"/>
              </a:rPr>
              <a:t>Cond (FlexQty34 == 1, </a:t>
            </a:r>
            <a:r>
              <a:rPr lang="en-US" sz="2600" dirty="0">
                <a:solidFill>
                  <a:srgbClr val="FF6600"/>
                </a:solidFill>
                <a:latin typeface="Calibri Light" panose="020F0302020204030204" pitchFamily="34" charset="0"/>
              </a:rPr>
              <a:t>? (5 </a:t>
            </a:r>
            <a:r>
              <a:rPr lang="en-US" sz="26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)</a:t>
            </a:r>
            <a:r>
              <a:rPr lang="en-US" sz="2600" dirty="0" smtClean="0">
                <a:latin typeface="Calibri Light" panose="020F0302020204030204" pitchFamily="34" charset="0"/>
              </a:rPr>
              <a:t>,</a:t>
            </a:r>
            <a:r>
              <a:rPr lang="en-US" sz="26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</a:rPr>
              <a:t>FlexQty34 == 2, </a:t>
            </a:r>
            <a:r>
              <a:rPr lang="en-US" sz="2600" dirty="0">
                <a:solidFill>
                  <a:srgbClr val="FF6600"/>
                </a:solidFill>
                <a:latin typeface="Calibri Light" panose="020F0302020204030204" pitchFamily="34" charset="0"/>
              </a:rPr>
              <a:t>? (5.5</a:t>
            </a:r>
            <a:r>
              <a:rPr lang="en-US" sz="26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)</a:t>
            </a:r>
            <a:r>
              <a:rPr lang="en-US" sz="2600" dirty="0" smtClean="0">
                <a:latin typeface="Calibri Light" panose="020F0302020204030204" pitchFamily="34" charset="0"/>
              </a:rPr>
              <a:t>,</a:t>
            </a:r>
            <a:r>
              <a:rPr lang="en-US" sz="26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</a:rPr>
              <a:t>1.75</a:t>
            </a:r>
            <a:r>
              <a:rPr lang="en-US" sz="2600" dirty="0" smtClean="0">
                <a:latin typeface="Calibri Light" panose="020F03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Calibri Light" panose="020F0302020204030204" pitchFamily="34" charset="0"/>
              </a:rPr>
              <a:t>Assuming </a:t>
            </a:r>
            <a:r>
              <a:rPr lang="en-US" sz="2600" dirty="0">
                <a:latin typeface="Calibri Light" panose="020F0302020204030204" pitchFamily="34" charset="0"/>
              </a:rPr>
              <a:t>FlexQty34 in the above condition equals </a:t>
            </a:r>
            <a:r>
              <a:rPr lang="en-US" sz="2600" dirty="0" smtClean="0">
                <a:latin typeface="Calibri Light" panose="020F0302020204030204" pitchFamily="34" charset="0"/>
              </a:rPr>
              <a:t>0; </a:t>
            </a:r>
            <a:r>
              <a:rPr lang="en-US" sz="2600" dirty="0">
                <a:latin typeface="Calibri Light" panose="020F0302020204030204" pitchFamily="34" charset="0"/>
              </a:rPr>
              <a:t>in this case </a:t>
            </a:r>
            <a:r>
              <a:rPr lang="en-US" sz="2600" dirty="0" smtClean="0">
                <a:latin typeface="Calibri Light" panose="020F0302020204030204" pitchFamily="34" charset="0"/>
              </a:rPr>
              <a:t>the ask </a:t>
            </a:r>
            <a:r>
              <a:rPr lang="en-US" sz="2600" dirty="0">
                <a:latin typeface="Calibri Light" panose="020F0302020204030204" pitchFamily="34" charset="0"/>
              </a:rPr>
              <a:t>variable </a:t>
            </a:r>
            <a:r>
              <a:rPr lang="en-US" sz="2600" dirty="0" smtClean="0">
                <a:latin typeface="Calibri Light" panose="020F0302020204030204" pitchFamily="34" charset="0"/>
              </a:rPr>
              <a:t>for valance height will not be </a:t>
            </a:r>
            <a:r>
              <a:rPr lang="en-US" sz="2600" dirty="0">
                <a:latin typeface="Calibri Light" panose="020F0302020204030204" pitchFamily="34" charset="0"/>
              </a:rPr>
              <a:t>displayed </a:t>
            </a:r>
            <a:r>
              <a:rPr lang="en-US" sz="2600" dirty="0" smtClean="0">
                <a:latin typeface="Calibri Light" panose="020F0302020204030204" pitchFamily="34" charset="0"/>
              </a:rPr>
              <a:t>in the dialog.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 Light" panose="020F0302020204030204" pitchFamily="34" charset="0"/>
              </a:rPr>
              <a:t>If FlexQty34 is different from </a:t>
            </a:r>
            <a:r>
              <a:rPr lang="en-US" sz="2600" dirty="0" smtClean="0">
                <a:latin typeface="Calibri Light" panose="020F0302020204030204" pitchFamily="34" charset="0"/>
              </a:rPr>
              <a:t>0, </a:t>
            </a:r>
            <a:r>
              <a:rPr lang="en-US" sz="2600" dirty="0">
                <a:latin typeface="Calibri Light" panose="020F0302020204030204" pitchFamily="34" charset="0"/>
              </a:rPr>
              <a:t>the ask variable </a:t>
            </a:r>
            <a:r>
              <a:rPr lang="en-US" sz="2600" dirty="0" smtClean="0">
                <a:latin typeface="Calibri Light" panose="020F0302020204030204" pitchFamily="34" charset="0"/>
              </a:rPr>
              <a:t>for valance height </a:t>
            </a:r>
            <a:r>
              <a:rPr lang="en-US" sz="2600" dirty="0" smtClean="0">
                <a:latin typeface="Calibri Light" panose="020F0302020204030204" pitchFamily="34" charset="0"/>
              </a:rPr>
              <a:t>(</a:t>
            </a:r>
            <a:r>
              <a:rPr lang="en-CA" sz="2600" dirty="0" err="1">
                <a:latin typeface="Calibri Light" panose="020F0302020204030204" pitchFamily="34" charset="0"/>
              </a:rPr>
              <a:t>TopRailHeight</a:t>
            </a:r>
            <a:r>
              <a:rPr lang="en-US" sz="2600" dirty="0" smtClean="0">
                <a:latin typeface="Calibri Light" panose="020F0302020204030204" pitchFamily="34" charset="0"/>
              </a:rPr>
              <a:t>) will </a:t>
            </a:r>
            <a:r>
              <a:rPr lang="en-US" sz="2600" dirty="0" smtClean="0">
                <a:latin typeface="Calibri Light" panose="020F0302020204030204" pitchFamily="34" charset="0"/>
              </a:rPr>
              <a:t>be </a:t>
            </a:r>
            <a:r>
              <a:rPr lang="en-US" sz="2600" dirty="0">
                <a:latin typeface="Calibri Light" panose="020F0302020204030204" pitchFamily="34" charset="0"/>
              </a:rPr>
              <a:t>displayed </a:t>
            </a:r>
            <a:r>
              <a:rPr lang="en-US" sz="2600" dirty="0" smtClean="0">
                <a:latin typeface="Calibri Light" panose="020F0302020204030204" pitchFamily="34" charset="0"/>
              </a:rPr>
              <a:t>in the dialog, with the proposed </a:t>
            </a:r>
            <a:r>
              <a:rPr lang="en-US" sz="2600" dirty="0" smtClean="0">
                <a:latin typeface="Calibri Light" panose="020F0302020204030204" pitchFamily="34" charset="0"/>
              </a:rPr>
              <a:t>value </a:t>
            </a:r>
            <a:r>
              <a:rPr lang="en-US" sz="2600" dirty="0" smtClean="0">
                <a:latin typeface="Calibri Light" panose="020F0302020204030204" pitchFamily="34" charset="0"/>
              </a:rPr>
              <a:t>of:</a:t>
            </a:r>
          </a:p>
          <a:p>
            <a:pPr lvl="1" algn="just">
              <a:lnSpc>
                <a:spcPct val="110000"/>
              </a:lnSpc>
            </a:pPr>
            <a:r>
              <a:rPr lang="en-US" sz="2300" dirty="0" smtClean="0">
                <a:latin typeface="Calibri Light" panose="020F0302020204030204" pitchFamily="34" charset="0"/>
              </a:rPr>
              <a:t>If </a:t>
            </a:r>
            <a:r>
              <a:rPr lang="en-US" sz="2300" dirty="0">
                <a:latin typeface="Calibri Light" panose="020F0302020204030204" pitchFamily="34" charset="0"/>
              </a:rPr>
              <a:t>FlexQty34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>
                <a:latin typeface="Calibri Light" panose="020F0302020204030204" pitchFamily="34" charset="0"/>
              </a:rPr>
              <a:t>= </a:t>
            </a:r>
            <a:r>
              <a:rPr lang="en-US" sz="2300" dirty="0" smtClean="0">
                <a:latin typeface="Calibri Light" panose="020F0302020204030204" pitchFamily="34" charset="0"/>
              </a:rPr>
              <a:t>1: 5” (Arch Valance)</a:t>
            </a:r>
          </a:p>
          <a:p>
            <a:pPr lvl="1" algn="just">
              <a:lnSpc>
                <a:spcPct val="110000"/>
              </a:lnSpc>
            </a:pPr>
            <a:r>
              <a:rPr lang="en-US" sz="2300" dirty="0" smtClean="0">
                <a:latin typeface="Calibri Light" panose="020F0302020204030204" pitchFamily="34" charset="0"/>
              </a:rPr>
              <a:t>If </a:t>
            </a:r>
            <a:r>
              <a:rPr lang="en-US" sz="2300" dirty="0">
                <a:latin typeface="Calibri Light" panose="020F0302020204030204" pitchFamily="34" charset="0"/>
              </a:rPr>
              <a:t>FlexQty34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>
                <a:latin typeface="Calibri Light" panose="020F0302020204030204" pitchFamily="34" charset="0"/>
              </a:rPr>
              <a:t>= </a:t>
            </a:r>
            <a:r>
              <a:rPr lang="en-US" sz="2300" dirty="0" smtClean="0">
                <a:latin typeface="Calibri Light" panose="020F0302020204030204" pitchFamily="34" charset="0"/>
              </a:rPr>
              <a:t>2: </a:t>
            </a:r>
            <a:r>
              <a:rPr lang="en-US" sz="2300" dirty="0">
                <a:latin typeface="Calibri Light" panose="020F0302020204030204" pitchFamily="34" charset="0"/>
              </a:rPr>
              <a:t>5-1/2</a:t>
            </a:r>
            <a:r>
              <a:rPr lang="en-US" sz="2300" dirty="0" smtClean="0">
                <a:latin typeface="Calibri Light" panose="020F0302020204030204" pitchFamily="34" charset="0"/>
              </a:rPr>
              <a:t>” (Straight Valance</a:t>
            </a:r>
            <a:r>
              <a:rPr lang="en-US" sz="2300" dirty="0" smtClean="0">
                <a:latin typeface="Calibri Light" panose="020F03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Calibri Light" panose="020F0302020204030204" pitchFamily="34" charset="0"/>
              </a:rPr>
              <a:t>If FlexQty34 is modified </a:t>
            </a:r>
            <a:r>
              <a:rPr lang="en-US" sz="2600" dirty="0">
                <a:latin typeface="Calibri Light" panose="020F0302020204030204" pitchFamily="34" charset="0"/>
              </a:rPr>
              <a:t>from 1 (Arch) to 0 (</a:t>
            </a:r>
            <a:r>
              <a:rPr lang="en-US" sz="2600" dirty="0" smtClean="0">
                <a:latin typeface="Calibri Light" panose="020F0302020204030204" pitchFamily="34" charset="0"/>
              </a:rPr>
              <a:t>None), </a:t>
            </a:r>
            <a:r>
              <a:rPr lang="en-CA" sz="2600" dirty="0" smtClean="0">
                <a:latin typeface="Calibri Light" panose="020F0302020204030204" pitchFamily="34" charset="0"/>
              </a:rPr>
              <a:t>the ask variable for valance height (</a:t>
            </a:r>
            <a:r>
              <a:rPr lang="en-CA" sz="2600" dirty="0" err="1" smtClean="0">
                <a:latin typeface="Calibri Light" panose="020F0302020204030204" pitchFamily="34" charset="0"/>
              </a:rPr>
              <a:t>TopRailHeight</a:t>
            </a:r>
            <a:r>
              <a:rPr lang="en-CA" sz="2600" dirty="0" smtClean="0">
                <a:latin typeface="Calibri Light" panose="020F0302020204030204" pitchFamily="34" charset="0"/>
              </a:rPr>
              <a:t>)</a:t>
            </a:r>
            <a:r>
              <a:rPr lang="en-US" sz="2600" dirty="0" smtClean="0">
                <a:latin typeface="Calibri Light" panose="020F0302020204030204" pitchFamily="34" charset="0"/>
              </a:rPr>
              <a:t> will remain listed in the dialog.</a:t>
            </a:r>
            <a:endParaRPr lang="en-US" sz="26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0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48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Groups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Offers a selection of mandatory or optional, multiple &amp; grouped add-ons for specific products.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Dialog </a:t>
            </a:r>
            <a:r>
              <a:rPr lang="en-CA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shows up upon item placement.</a:t>
            </a:r>
            <a:endParaRPr lang="en-CA" sz="2400" dirty="0" smtClean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In the Attributes dialog, the 3D </a:t>
            </a:r>
            <a:r>
              <a:rPr lang="en-CA" sz="2400" dirty="0" smtClean="0">
                <a:latin typeface="Calibri Light" panose="020F0302020204030204" pitchFamily="34" charset="0"/>
              </a:rPr>
              <a:t>preview image </a:t>
            </a:r>
            <a:r>
              <a:rPr lang="en-CA" sz="2400" dirty="0" smtClean="0">
                <a:latin typeface="Calibri Light" panose="020F0302020204030204" pitchFamily="34" charset="0"/>
              </a:rPr>
              <a:t>is being </a:t>
            </a:r>
            <a:r>
              <a:rPr lang="en-CA" sz="2400" dirty="0" smtClean="0">
                <a:latin typeface="Calibri Light" panose="020F0302020204030204" pitchFamily="34" charset="0"/>
              </a:rPr>
              <a:t>refreshed </a:t>
            </a:r>
            <a:r>
              <a:rPr lang="en-CA" sz="2400" dirty="0" smtClean="0">
                <a:latin typeface="Calibri Light" panose="020F0302020204030204" pitchFamily="34" charset="0"/>
              </a:rPr>
              <a:t>for </a:t>
            </a:r>
            <a:r>
              <a:rPr lang="en-CA" sz="2400" dirty="0" smtClean="0">
                <a:latin typeface="Calibri Light" panose="020F0302020204030204" pitchFamily="34" charset="0"/>
              </a:rPr>
              <a:t>each add-on selection</a:t>
            </a:r>
            <a:r>
              <a:rPr lang="en-CA" sz="2400" dirty="0" smtClean="0">
                <a:latin typeface="Calibri Light" panose="020F03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All mandatory </a:t>
            </a:r>
            <a:r>
              <a:rPr lang="en-CA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groups </a:t>
            </a: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must be defined in order to have the ‘Ok’ button selectable </a:t>
            </a:r>
            <a:r>
              <a:rPr lang="en-CA" sz="2400" dirty="0">
                <a:solidFill>
                  <a:srgbClr val="626262"/>
                </a:solidFill>
                <a:latin typeface="Calibri Light" panose="020F0302020204030204" pitchFamily="34" charset="0"/>
              </a:rPr>
              <a:t>within the </a:t>
            </a: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dialog.</a:t>
            </a:r>
            <a:endParaRPr lang="en-CA" sz="24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The selections within </a:t>
            </a:r>
            <a:r>
              <a:rPr lang="en-CA" sz="2400" u="sng" dirty="0" smtClean="0">
                <a:latin typeface="Calibri Light" panose="020F0302020204030204" pitchFamily="34" charset="0"/>
              </a:rPr>
              <a:t>each group</a:t>
            </a:r>
            <a:r>
              <a:rPr lang="en-CA" sz="2400" dirty="0" smtClean="0">
                <a:latin typeface="Calibri Light" panose="020F0302020204030204" pitchFamily="34" charset="0"/>
              </a:rPr>
              <a:t> may be exclusive (only one possible selection) or inclusive (multiple selections</a:t>
            </a:r>
            <a:r>
              <a:rPr lang="en-CA" sz="2400" dirty="0" smtClean="0">
                <a:latin typeface="Calibri Light" panose="020F0302020204030204" pitchFamily="34" charset="0"/>
              </a:rPr>
              <a:t>).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>
                <a:latin typeface="Calibri Light" panose="020F0302020204030204" pitchFamily="34" charset="0"/>
              </a:rPr>
              <a:t>An ask add-on group may be conditional based on selected options from other groups</a:t>
            </a:r>
            <a:r>
              <a:rPr lang="en-CA" sz="2400" dirty="0" smtClean="0">
                <a:latin typeface="Calibri Light" panose="020F0302020204030204" pitchFamily="34" charset="0"/>
              </a:rPr>
              <a:t>.</a:t>
            </a:r>
            <a:endParaRPr lang="en-CA" sz="24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4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14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Groups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There </a:t>
            </a: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are no mutually exclusive add-ons validations; a selection for a group cannot influence the selection offering within another group</a:t>
            </a: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. As a work around, the below steps can be followed:</a:t>
            </a:r>
          </a:p>
          <a:p>
            <a:pPr marL="742950" lvl="2" indent="-342900">
              <a:lnSpc>
                <a:spcPct val="90000"/>
              </a:lnSpc>
            </a:pPr>
            <a:r>
              <a:rPr lang="en-CA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Create other add-on group(s) with the same description and relations to available individual add-ons to create new list of options. </a:t>
            </a:r>
          </a:p>
          <a:p>
            <a:pPr marL="742950" lvl="2" indent="-342900">
              <a:lnSpc>
                <a:spcPct val="90000"/>
              </a:lnSpc>
            </a:pP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Export a flag from the individual add-ons to activate the conditional relations of the corresponding add-on groups.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As there is no order </a:t>
            </a:r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for </a:t>
            </a:r>
            <a:r>
              <a:rPr lang="en-US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the selection of </a:t>
            </a:r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 options </a:t>
            </a:r>
            <a:r>
              <a:rPr lang="en-US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in the dialog, the user can start </a:t>
            </a:r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optioning from </a:t>
            </a:r>
            <a:r>
              <a:rPr lang="en-US" sz="2000" dirty="0">
                <a:solidFill>
                  <a:srgbClr val="626262"/>
                </a:solidFill>
                <a:latin typeface="Calibri Light" panose="020F0302020204030204" pitchFamily="34" charset="0"/>
              </a:rPr>
              <a:t>any group. </a:t>
            </a:r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Therefore, the </a:t>
            </a:r>
            <a:r>
              <a:rPr lang="en-US" sz="2000" dirty="0">
                <a:solidFill>
                  <a:srgbClr val="FF6600"/>
                </a:solidFill>
                <a:latin typeface="Calibri Light" panose="020F0302020204030204" pitchFamily="34" charset="0"/>
              </a:rPr>
              <a:t>previous step </a:t>
            </a:r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must be repeated for every options related to the restriction.</a:t>
            </a:r>
            <a:endParaRPr lang="en-CA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8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Groups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Add-ons </a:t>
            </a:r>
            <a:r>
              <a:rPr lang="en-CA" sz="2600" dirty="0">
                <a:latin typeface="Calibri Light" panose="020F0302020204030204" pitchFamily="34" charset="0"/>
              </a:rPr>
              <a:t>g</a:t>
            </a:r>
            <a:r>
              <a:rPr lang="en-CA" sz="2600" dirty="0" smtClean="0">
                <a:latin typeface="Calibri Light" panose="020F0302020204030204" pitchFamily="34" charset="0"/>
              </a:rPr>
              <a:t>roups </a:t>
            </a:r>
            <a:r>
              <a:rPr lang="en-CA" sz="2600" dirty="0">
                <a:latin typeface="Calibri Light" panose="020F0302020204030204" pitchFamily="34" charset="0"/>
              </a:rPr>
              <a:t>main category must have link code set to </a:t>
            </a:r>
            <a:r>
              <a:rPr lang="en-CA" sz="2600" dirty="0">
                <a:solidFill>
                  <a:srgbClr val="FF6600"/>
                </a:solidFill>
                <a:latin typeface="Calibri Light" panose="020F0302020204030204" pitchFamily="34" charset="0"/>
              </a:rPr>
              <a:t>ATTACH_GROUP</a:t>
            </a:r>
            <a:r>
              <a:rPr lang="en-CA" sz="2600" dirty="0">
                <a:solidFill>
                  <a:srgbClr val="626262"/>
                </a:solidFill>
                <a:latin typeface="Calibri Light" panose="020F03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Dummy records must be created </a:t>
            </a:r>
            <a:r>
              <a:rPr lang="en-CA" sz="2600" dirty="0" smtClean="0">
                <a:latin typeface="Calibri Light" panose="020F0302020204030204" pitchFamily="34" charset="0"/>
              </a:rPr>
              <a:t>under main section to </a:t>
            </a:r>
            <a:r>
              <a:rPr lang="en-CA" sz="2600" dirty="0" smtClean="0">
                <a:latin typeface="Calibri Light" panose="020F0302020204030204" pitchFamily="34" charset="0"/>
              </a:rPr>
              <a:t>represent the different add-ons groups</a:t>
            </a:r>
            <a:r>
              <a:rPr lang="en-CA" sz="2600" dirty="0" smtClean="0">
                <a:latin typeface="Calibri Light" panose="020F0302020204030204" pitchFamily="34" charset="0"/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n-CA" sz="2400" dirty="0" smtClean="0">
                <a:latin typeface="Calibri Light" panose="020F0302020204030204" pitchFamily="34" charset="0"/>
              </a:rPr>
              <a:t>Record properties must be set to ‘</a:t>
            </a:r>
            <a:r>
              <a:rPr lang="en-CA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Not </a:t>
            </a:r>
            <a:r>
              <a:rPr lang="en-CA" sz="2400" dirty="0" err="1" smtClean="0">
                <a:solidFill>
                  <a:srgbClr val="FF6600"/>
                </a:solidFill>
                <a:latin typeface="Calibri Light" panose="020F0302020204030204" pitchFamily="34" charset="0"/>
              </a:rPr>
              <a:t>Placeable</a:t>
            </a:r>
            <a:r>
              <a:rPr lang="en-CA" sz="2400" dirty="0" smtClean="0">
                <a:latin typeface="Calibri Light" panose="020F0302020204030204" pitchFamily="34" charset="0"/>
              </a:rPr>
              <a:t>’</a:t>
            </a:r>
            <a:endParaRPr lang="en-CA" sz="24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Individual add-ons </a:t>
            </a:r>
            <a:r>
              <a:rPr lang="en-CA" sz="2600" dirty="0" smtClean="0">
                <a:latin typeface="Calibri Light" panose="020F0302020204030204" pitchFamily="34" charset="0"/>
              </a:rPr>
              <a:t>must be listed under separate headers within the Add-</a:t>
            </a:r>
            <a:r>
              <a:rPr lang="en-CA" sz="2600" dirty="0">
                <a:latin typeface="Calibri Light" panose="020F0302020204030204" pitchFamily="34" charset="0"/>
              </a:rPr>
              <a:t>O</a:t>
            </a:r>
            <a:r>
              <a:rPr lang="en-CA" sz="2600" dirty="0" smtClean="0">
                <a:latin typeface="Calibri Light" panose="020F0302020204030204" pitchFamily="34" charset="0"/>
              </a:rPr>
              <a:t>ns section.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>
                <a:latin typeface="Calibri Light" panose="020F0302020204030204" pitchFamily="34" charset="0"/>
              </a:rPr>
              <a:t>Relationships must be ‘Ask Add-On’ or ‘Ask Add-On Exclude’ types and created between items &amp; add-ons groups headers + between every </a:t>
            </a:r>
            <a:r>
              <a:rPr lang="en-CA" sz="2600" dirty="0" smtClean="0">
                <a:latin typeface="Calibri Light" panose="020F0302020204030204" pitchFamily="34" charset="0"/>
              </a:rPr>
              <a:t>add-ons </a:t>
            </a:r>
            <a:r>
              <a:rPr lang="en-CA" sz="2600" dirty="0">
                <a:latin typeface="Calibri Light" panose="020F0302020204030204" pitchFamily="34" charset="0"/>
              </a:rPr>
              <a:t>groups headers and related individual add-ons.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The following variables must be set on the add-ons groups headers (dummy records):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err="1" smtClean="0">
                <a:solidFill>
                  <a:srgbClr val="FF6600"/>
                </a:solidFill>
                <a:latin typeface="Calibri Light" panose="020F0302020204030204" pitchFamily="34" charset="0"/>
              </a:rPr>
              <a:t>MAXimumSelection</a:t>
            </a:r>
            <a:r>
              <a:rPr lang="en-US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: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o</a:t>
            </a:r>
            <a:r>
              <a:rPr lang="en-US" sz="2400" dirty="0" smtClean="0">
                <a:latin typeface="Calibri Light" panose="020F0302020204030204" pitchFamily="34" charset="0"/>
              </a:rPr>
              <a:t>ne/multiple possible selections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100" dirty="0" smtClean="0">
                <a:latin typeface="Calibri Light" panose="020F0302020204030204" pitchFamily="34" charset="0"/>
              </a:rPr>
              <a:t>MAXS = -</a:t>
            </a:r>
            <a:r>
              <a:rPr lang="en-US" sz="2100" dirty="0">
                <a:latin typeface="Calibri Light" panose="020F0302020204030204" pitchFamily="34" charset="0"/>
              </a:rPr>
              <a:t>1 </a:t>
            </a:r>
            <a:r>
              <a:rPr lang="en-US" sz="21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</a:t>
            </a:r>
            <a:r>
              <a:rPr lang="en-US" sz="2100" dirty="0" smtClean="0">
                <a:latin typeface="Calibri Light" panose="020F0302020204030204" pitchFamily="34" charset="0"/>
              </a:rPr>
              <a:t> </a:t>
            </a:r>
            <a:r>
              <a:rPr lang="en-US" sz="2100" dirty="0">
                <a:latin typeface="Calibri Light" panose="020F0302020204030204" pitchFamily="34" charset="0"/>
              </a:rPr>
              <a:t>no </a:t>
            </a:r>
            <a:r>
              <a:rPr lang="en-US" sz="2100" dirty="0" smtClean="0">
                <a:latin typeface="Calibri Light" panose="020F0302020204030204" pitchFamily="34" charset="0"/>
              </a:rPr>
              <a:t>maximum/multiple</a:t>
            </a:r>
            <a:endParaRPr lang="en-US" sz="2100" dirty="0" smtClean="0">
              <a:latin typeface="Calibri Light" panose="020F0302020204030204" pitchFamily="34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100" dirty="0" smtClean="0">
                <a:latin typeface="Calibri Light" panose="020F0302020204030204" pitchFamily="34" charset="0"/>
              </a:rPr>
              <a:t>MAXS </a:t>
            </a:r>
            <a:r>
              <a:rPr lang="en-US" sz="2100" dirty="0" smtClean="0">
                <a:latin typeface="Calibri Light" panose="020F0302020204030204" pitchFamily="34" charset="0"/>
              </a:rPr>
              <a:t>= 1 </a:t>
            </a:r>
            <a:r>
              <a:rPr lang="en-US" sz="21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</a:t>
            </a:r>
            <a:r>
              <a:rPr lang="en-US" sz="2100" dirty="0" smtClean="0">
                <a:latin typeface="Calibri Light" panose="020F0302020204030204" pitchFamily="34" charset="0"/>
              </a:rPr>
              <a:t> </a:t>
            </a:r>
            <a:r>
              <a:rPr lang="en-US" sz="2100" dirty="0">
                <a:latin typeface="Calibri Light" panose="020F0302020204030204" pitchFamily="34" charset="0"/>
              </a:rPr>
              <a:t>one selection</a:t>
            </a:r>
            <a:endParaRPr lang="en-CA" sz="21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CA" sz="2400" dirty="0" err="1">
                <a:solidFill>
                  <a:srgbClr val="FF6600"/>
                </a:solidFill>
                <a:latin typeface="Calibri Light" panose="020F0302020204030204" pitchFamily="34" charset="0"/>
              </a:rPr>
              <a:t>MUSTMakeSelection</a:t>
            </a:r>
            <a:r>
              <a:rPr lang="en-CA" sz="2400" dirty="0">
                <a:solidFill>
                  <a:srgbClr val="FF6600"/>
                </a:solidFill>
                <a:latin typeface="Calibri Light" panose="020F0302020204030204" pitchFamily="34" charset="0"/>
              </a:rPr>
              <a:t>: </a:t>
            </a:r>
            <a:r>
              <a:rPr lang="en-CA" sz="24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optional/mandatory groups</a:t>
            </a:r>
            <a:endParaRPr lang="en-CA" sz="2400" dirty="0" smtClean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 lvl="2" algn="just">
              <a:lnSpc>
                <a:spcPct val="90000"/>
              </a:lnSpc>
            </a:pPr>
            <a:r>
              <a:rPr lang="en-CA" sz="2100" dirty="0" smtClean="0">
                <a:latin typeface="Calibri Light" panose="020F0302020204030204" pitchFamily="34" charset="0"/>
              </a:rPr>
              <a:t>MUSTMS = 0 </a:t>
            </a:r>
            <a:r>
              <a:rPr lang="en-CA" sz="21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</a:t>
            </a:r>
            <a:r>
              <a:rPr lang="en-CA" sz="2100" dirty="0" smtClean="0">
                <a:latin typeface="Calibri Light" panose="020F0302020204030204" pitchFamily="34" charset="0"/>
              </a:rPr>
              <a:t> optional selection</a:t>
            </a:r>
          </a:p>
          <a:p>
            <a:pPr lvl="2" algn="just">
              <a:lnSpc>
                <a:spcPct val="90000"/>
              </a:lnSpc>
            </a:pPr>
            <a:r>
              <a:rPr lang="en-CA" sz="2100" dirty="0" smtClean="0">
                <a:latin typeface="Calibri Light" panose="020F0302020204030204" pitchFamily="34" charset="0"/>
              </a:rPr>
              <a:t>MUSTMS = 1 </a:t>
            </a:r>
            <a:r>
              <a:rPr lang="en-CA" sz="21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</a:t>
            </a:r>
            <a:r>
              <a:rPr lang="en-CA" sz="2100" dirty="0" smtClean="0">
                <a:latin typeface="Calibri Light" panose="020F0302020204030204" pitchFamily="34" charset="0"/>
              </a:rPr>
              <a:t> mandatory selection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4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CA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25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5300" dirty="0" smtClean="0">
                <a:latin typeface="Calibri Light" panose="020F0302020204030204" pitchFamily="34" charset="0"/>
              </a:rPr>
              <a:t>GUIDELINES FOR CREATING COOL SUMMER CATALOGS</a:t>
            </a:r>
            <a:endParaRPr lang="en-CA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Groups</a:t>
            </a:r>
            <a:b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Island Table Work Example</a:t>
            </a:r>
            <a:endParaRPr lang="fr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87" y="1600200"/>
            <a:ext cx="6126426" cy="4525963"/>
          </a:xfrm>
        </p:spPr>
      </p:pic>
    </p:spTree>
    <p:extLst>
      <p:ext uri="{BB962C8B-B14F-4D97-AF65-F5344CB8AC3E}">
        <p14:creationId xmlns:p14="http://schemas.microsoft.com/office/powerpoint/2010/main" val="125770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</a:t>
            </a:r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Groups</a:t>
            </a:r>
            <a:b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Island Table Work Example</a:t>
            </a:r>
            <a:endParaRPr lang="fr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19" y="1600200"/>
            <a:ext cx="6382961" cy="4525963"/>
          </a:xfrm>
        </p:spPr>
      </p:pic>
    </p:spTree>
    <p:extLst>
      <p:ext uri="{BB962C8B-B14F-4D97-AF65-F5344CB8AC3E}">
        <p14:creationId xmlns:p14="http://schemas.microsoft.com/office/powerpoint/2010/main" val="129180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</a:t>
            </a:r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Groups</a:t>
            </a:r>
            <a:b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Wall Wood Hood Example</a:t>
            </a:r>
            <a:endParaRPr lang="fr-CA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23" y="1600200"/>
            <a:ext cx="5920354" cy="4525963"/>
          </a:xfrm>
        </p:spPr>
      </p:pic>
    </p:spTree>
    <p:extLst>
      <p:ext uri="{BB962C8B-B14F-4D97-AF65-F5344CB8AC3E}">
        <p14:creationId xmlns:p14="http://schemas.microsoft.com/office/powerpoint/2010/main" val="392099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Guidelines for Add-Ons </a:t>
            </a:r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Groups</a:t>
            </a:r>
            <a:b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Wall Wood Hood Example</a:t>
            </a:r>
            <a:endParaRPr lang="fr-CA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98" y="1600200"/>
            <a:ext cx="6413204" cy="4525963"/>
          </a:xfrm>
        </p:spPr>
      </p:pic>
    </p:spTree>
    <p:extLst>
      <p:ext uri="{BB962C8B-B14F-4D97-AF65-F5344CB8AC3E}">
        <p14:creationId xmlns:p14="http://schemas.microsoft.com/office/powerpoint/2010/main" val="7512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Create Custom Cabinets using ATSH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800" dirty="0" smtClean="0">
                <a:latin typeface="Calibri Light" panose="020F0302020204030204" pitchFamily="34" charset="0"/>
              </a:rPr>
              <a:t>You can create a custom cabinet to drag &amp; drop stand-alone interior accessories such as:</a:t>
            </a:r>
            <a:endParaRPr lang="en-CA" sz="28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latin typeface="Calibri Light" panose="020F0302020204030204" pitchFamily="34" charset="0"/>
              </a:rPr>
              <a:t>Baskets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latin typeface="Calibri Light" panose="020F0302020204030204" pitchFamily="34" charset="0"/>
              </a:rPr>
              <a:t>Cubbies</a:t>
            </a:r>
            <a:endParaRPr lang="en-CA" sz="2600" dirty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CA" sz="2600" dirty="0">
                <a:latin typeface="Calibri Light" panose="020F0302020204030204" pitchFamily="34" charset="0"/>
              </a:rPr>
              <a:t>Dividers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latin typeface="Calibri Light" panose="020F0302020204030204" pitchFamily="34" charset="0"/>
              </a:rPr>
              <a:t>Shelves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latin typeface="Calibri Light" panose="020F0302020204030204" pitchFamily="34" charset="0"/>
              </a:rPr>
              <a:t>…</a:t>
            </a:r>
            <a:endParaRPr lang="en-CA" sz="2600" dirty="0">
              <a:latin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800" dirty="0" smtClean="0">
                <a:latin typeface="Calibri Light" panose="020F0302020204030204" pitchFamily="34" charset="0"/>
              </a:rPr>
              <a:t>Custom cabinet must be an empty shape.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800" dirty="0" smtClean="0">
                <a:latin typeface="Calibri Light" panose="020F0302020204030204" pitchFamily="34" charset="0"/>
              </a:rPr>
              <a:t>Cabinet variables should be set as follow: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latin typeface="Calibri Light" panose="020F0302020204030204" pitchFamily="34" charset="0"/>
              </a:rPr>
              <a:t>SHape3D </a:t>
            </a:r>
            <a:r>
              <a:rPr lang="en-CA" sz="2600" dirty="0">
                <a:latin typeface="Calibri Light" panose="020F0302020204030204" pitchFamily="34" charset="0"/>
              </a:rPr>
              <a:t>= </a:t>
            </a:r>
            <a:r>
              <a:rPr lang="en-CA" sz="2600" dirty="0" smtClean="0">
                <a:latin typeface="Calibri Light" panose="020F0302020204030204" pitchFamily="34" charset="0"/>
              </a:rPr>
              <a:t>334041 (dispatcher)</a:t>
            </a:r>
            <a:endParaRPr lang="en-CA" sz="2600" dirty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CA" sz="2600" dirty="0">
                <a:latin typeface="Calibri Light" panose="020F0302020204030204" pitchFamily="34" charset="0"/>
              </a:rPr>
              <a:t>ACcess3D1[1] = 77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>
                <a:latin typeface="Calibri Light" panose="020F0302020204030204" pitchFamily="34" charset="0"/>
              </a:rPr>
              <a:t>ACcessWidth1[1] = 0.01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>
                <a:latin typeface="Calibri Light" panose="020F0302020204030204" pitchFamily="34" charset="0"/>
              </a:rPr>
              <a:t>ACcessHeight1[1] = 0.01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>
                <a:latin typeface="Calibri Light" panose="020F0302020204030204" pitchFamily="34" charset="0"/>
              </a:rPr>
              <a:t>ACcessDepth1[1] = 0.01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err="1">
                <a:latin typeface="Calibri Light" panose="020F0302020204030204" pitchFamily="34" charset="0"/>
              </a:rPr>
              <a:t>RooTClass</a:t>
            </a:r>
            <a:r>
              <a:rPr lang="en-CA" sz="2600" dirty="0">
                <a:latin typeface="Calibri Light" panose="020F0302020204030204" pitchFamily="34" charset="0"/>
              </a:rPr>
              <a:t> = 23616 </a:t>
            </a:r>
            <a:r>
              <a:rPr lang="en-CA" sz="2600" dirty="0">
                <a:solidFill>
                  <a:srgbClr val="FF6600"/>
                </a:solidFill>
                <a:latin typeface="Calibri Light" panose="020F0302020204030204" pitchFamily="34" charset="0"/>
              </a:rPr>
              <a:t>(no collision detection</a:t>
            </a:r>
            <a:r>
              <a:rPr lang="en-CA" sz="26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)</a:t>
            </a:r>
          </a:p>
          <a:p>
            <a:pPr lvl="1" algn="just">
              <a:lnSpc>
                <a:spcPct val="90000"/>
              </a:lnSpc>
            </a:pPr>
            <a:r>
              <a:rPr lang="en-CA" sz="26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Corresponding </a:t>
            </a:r>
            <a:r>
              <a:rPr lang="en-CA" sz="2600" dirty="0" err="1" smtClean="0">
                <a:solidFill>
                  <a:srgbClr val="626262"/>
                </a:solidFill>
                <a:latin typeface="Calibri Light" panose="020F0302020204030204" pitchFamily="34" charset="0"/>
              </a:rPr>
              <a:t>SHapeElevation</a:t>
            </a:r>
            <a:r>
              <a:rPr lang="en-CA" sz="26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 &amp; </a:t>
            </a:r>
            <a:r>
              <a:rPr lang="en-CA" sz="2600" dirty="0" err="1" smtClean="0">
                <a:solidFill>
                  <a:srgbClr val="626262"/>
                </a:solidFill>
                <a:latin typeface="Calibri Light" panose="020F0302020204030204" pitchFamily="34" charset="0"/>
              </a:rPr>
              <a:t>SHapeFloorPlan</a:t>
            </a:r>
            <a:r>
              <a:rPr lang="en-CA" sz="26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 (according to 3D shape)</a:t>
            </a:r>
            <a:endParaRPr lang="en-CA" sz="2600" dirty="0">
              <a:solidFill>
                <a:srgbClr val="626262"/>
              </a:solidFill>
              <a:latin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26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Create Custom Cabinets using ATSH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Each individual parts are created separately and added as implicit add-ons (ATSH) to the cabinet.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Components have collision detection to prevent users from dragging other items through the cabinet assembly and to collide between themselves.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Parts </a:t>
            </a:r>
            <a:r>
              <a:rPr lang="en-CA" sz="2600" dirty="0" smtClean="0">
                <a:latin typeface="Calibri Light" panose="020F0302020204030204" pitchFamily="34" charset="0"/>
              </a:rPr>
              <a:t>can be </a:t>
            </a:r>
            <a:r>
              <a:rPr lang="en-CA" sz="2600" dirty="0" smtClean="0">
                <a:latin typeface="Calibri Light" panose="020F0302020204030204" pitchFamily="34" charset="0"/>
              </a:rPr>
              <a:t>excluded from the (BOM) so they don’t show up in the </a:t>
            </a:r>
            <a:r>
              <a:rPr lang="en-CA" sz="2600" dirty="0">
                <a:latin typeface="Calibri Light" panose="020F0302020204030204" pitchFamily="34" charset="0"/>
              </a:rPr>
              <a:t>Bill Of </a:t>
            </a:r>
            <a:r>
              <a:rPr lang="en-CA" sz="2600" dirty="0" smtClean="0">
                <a:latin typeface="Calibri Light" panose="020F0302020204030204" pitchFamily="34" charset="0"/>
              </a:rPr>
              <a:t>Materials.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Left Side </a:t>
            </a:r>
            <a:r>
              <a:rPr lang="en-CA" sz="2200" dirty="0">
                <a:latin typeface="Calibri Light" panose="020F0302020204030204" pitchFamily="34" charset="0"/>
              </a:rPr>
              <a:t>P</a:t>
            </a:r>
            <a:r>
              <a:rPr lang="en-CA" sz="2200" dirty="0" smtClean="0">
                <a:latin typeface="Calibri Light" panose="020F0302020204030204" pitchFamily="34" charset="0"/>
              </a:rPr>
              <a:t>anel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Right Side </a:t>
            </a:r>
            <a:r>
              <a:rPr lang="en-CA" sz="2200" dirty="0">
                <a:latin typeface="Calibri Light" panose="020F0302020204030204" pitchFamily="34" charset="0"/>
              </a:rPr>
              <a:t>P</a:t>
            </a:r>
            <a:r>
              <a:rPr lang="en-CA" sz="2200" dirty="0" smtClean="0">
                <a:latin typeface="Calibri Light" panose="020F0302020204030204" pitchFamily="34" charset="0"/>
              </a:rPr>
              <a:t>anel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Top Panel/Stretchers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Floor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Toe Kick </a:t>
            </a:r>
            <a:r>
              <a:rPr lang="en-CA" sz="2200" dirty="0">
                <a:latin typeface="Calibri Light" panose="020F0302020204030204" pitchFamily="34" charset="0"/>
              </a:rPr>
              <a:t>P</a:t>
            </a:r>
            <a:r>
              <a:rPr lang="en-CA" sz="2200" dirty="0" smtClean="0">
                <a:latin typeface="Calibri Light" panose="020F0302020204030204" pitchFamily="34" charset="0"/>
              </a:rPr>
              <a:t>late</a:t>
            </a:r>
          </a:p>
          <a:p>
            <a:pPr lvl="1"/>
            <a:r>
              <a:rPr lang="en-CA" sz="2200" dirty="0" smtClean="0"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93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Create Custom Cabinets using ATSH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Variables for parts must be set as follow:</a:t>
            </a:r>
          </a:p>
          <a:p>
            <a:pPr lvl="1"/>
            <a:r>
              <a:rPr lang="en-CA" sz="2000" dirty="0" err="1">
                <a:latin typeface="Calibri Light" panose="020F0302020204030204" pitchFamily="34" charset="0"/>
              </a:rPr>
              <a:t>DISPlaySettingGeneral</a:t>
            </a:r>
            <a:r>
              <a:rPr lang="en-CA" sz="2000" dirty="0">
                <a:latin typeface="Calibri Light" panose="020F0302020204030204" pitchFamily="34" charset="0"/>
              </a:rPr>
              <a:t> </a:t>
            </a:r>
            <a:r>
              <a:rPr lang="en-CA" sz="2000" dirty="0" smtClean="0">
                <a:latin typeface="Calibri Light" panose="020F0302020204030204" pitchFamily="34" charset="0"/>
              </a:rPr>
              <a:t> = 31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</a:rPr>
              <a:t>RooTClass</a:t>
            </a:r>
            <a:r>
              <a:rPr lang="en-CA" sz="2000" dirty="0" smtClean="0">
                <a:latin typeface="Calibri Light" panose="020F0302020204030204" pitchFamily="34" charset="0"/>
              </a:rPr>
              <a:t> = 66</a:t>
            </a:r>
            <a:endParaRPr lang="en-CA" sz="2000" dirty="0">
              <a:latin typeface="Calibri Light" panose="020F0302020204030204" pitchFamily="34" charset="0"/>
            </a:endParaRP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</a:rPr>
              <a:t>WhichCabCode</a:t>
            </a:r>
            <a:r>
              <a:rPr lang="en-CA" sz="2000" dirty="0" smtClean="0">
                <a:latin typeface="Calibri Light" panose="020F0302020204030204" pitchFamily="34" charset="0"/>
              </a:rPr>
              <a:t> = 711</a:t>
            </a:r>
          </a:p>
          <a:p>
            <a:pPr lvl="1"/>
            <a:r>
              <a:rPr lang="en-CA" sz="2000" dirty="0" err="1">
                <a:latin typeface="Calibri Light" panose="020F0302020204030204" pitchFamily="34" charset="0"/>
              </a:rPr>
              <a:t>ExcludeFromBOM</a:t>
            </a:r>
            <a:r>
              <a:rPr lang="en-CA" sz="2000" dirty="0">
                <a:latin typeface="Calibri Light" panose="020F0302020204030204" pitchFamily="34" charset="0"/>
              </a:rPr>
              <a:t> = 1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SHape3D = 332510 (dispatcher)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</a:rPr>
              <a:t>SHapeElevation</a:t>
            </a:r>
            <a:r>
              <a:rPr lang="en-CA" sz="2000" dirty="0" smtClean="0">
                <a:latin typeface="Calibri Light" panose="020F0302020204030204" pitchFamily="34" charset="0"/>
              </a:rPr>
              <a:t> = 332511 (dispatcher)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</a:rPr>
              <a:t>SHapeFloorPlan</a:t>
            </a:r>
            <a:r>
              <a:rPr lang="en-CA" sz="2000" dirty="0" smtClean="0">
                <a:latin typeface="Calibri Light" panose="020F0302020204030204" pitchFamily="34" charset="0"/>
              </a:rPr>
              <a:t> = 332512 (dispatcher)</a:t>
            </a:r>
          </a:p>
          <a:p>
            <a:pPr lvl="1"/>
            <a:r>
              <a:rPr lang="en-CA" sz="2000" dirty="0" err="1" smtClean="0">
                <a:latin typeface="Calibri Light" panose="020F0302020204030204" pitchFamily="34" charset="0"/>
              </a:rPr>
              <a:t>ATtachSHape</a:t>
            </a:r>
            <a:r>
              <a:rPr lang="en-CA" sz="2000" dirty="0" smtClean="0">
                <a:latin typeface="Calibri Light" panose="020F0302020204030204" pitchFamily="34" charset="0"/>
              </a:rPr>
              <a:t> = Compose ID#</a:t>
            </a:r>
          </a:p>
          <a:p>
            <a:pPr lvl="1"/>
            <a:r>
              <a:rPr lang="en-CA" sz="2000" dirty="0">
                <a:latin typeface="Calibri Light" panose="020F0302020204030204" pitchFamily="34" charset="0"/>
              </a:rPr>
              <a:t>For accurate dimensions </a:t>
            </a:r>
            <a:r>
              <a:rPr lang="en-CA" sz="2000" dirty="0" smtClean="0">
                <a:latin typeface="Calibri Light" panose="020F0302020204030204" pitchFamily="34" charset="0"/>
              </a:rPr>
              <a:t>: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ATtachWidth</a:t>
            </a:r>
            <a:r>
              <a:rPr lang="en-CA" sz="2000" dirty="0">
                <a:latin typeface="Calibri Light" panose="020F0302020204030204" pitchFamily="34" charset="0"/>
              </a:rPr>
              <a:t>,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ATtachHeight</a:t>
            </a:r>
            <a:r>
              <a:rPr lang="en-CA" sz="2000" dirty="0" smtClean="0">
                <a:latin typeface="Calibri Light" panose="020F0302020204030204" pitchFamily="34" charset="0"/>
              </a:rPr>
              <a:t>,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ATtachDepth</a:t>
            </a:r>
            <a:endParaRPr lang="en-CA" sz="2000" dirty="0" smtClean="0">
              <a:latin typeface="Calibri Light" panose="020F0302020204030204" pitchFamily="34" charset="0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For </a:t>
            </a:r>
            <a:r>
              <a:rPr lang="en-CA" sz="2000" dirty="0">
                <a:latin typeface="Calibri Light" panose="020F0302020204030204" pitchFamily="34" charset="0"/>
              </a:rPr>
              <a:t>proper </a:t>
            </a:r>
            <a:r>
              <a:rPr lang="en-CA" sz="2000" dirty="0" smtClean="0">
                <a:latin typeface="Calibri Light" panose="020F0302020204030204" pitchFamily="34" charset="0"/>
              </a:rPr>
              <a:t>positioning: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ATtachOrgX</a:t>
            </a:r>
            <a:r>
              <a:rPr lang="en-CA" sz="2000" dirty="0">
                <a:latin typeface="Calibri Light" panose="020F0302020204030204" pitchFamily="34" charset="0"/>
              </a:rPr>
              <a:t>/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ATtachOrgY</a:t>
            </a:r>
            <a:r>
              <a:rPr lang="en-CA" sz="2000" dirty="0" smtClean="0">
                <a:latin typeface="Calibri Light" panose="020F0302020204030204" pitchFamily="34" charset="0"/>
              </a:rPr>
              <a:t>/ </a:t>
            </a:r>
            <a:r>
              <a:rPr lang="en-CA" sz="2000" dirty="0" err="1" smtClean="0">
                <a:latin typeface="Calibri Light" panose="020F0302020204030204" pitchFamily="34" charset="0"/>
              </a:rPr>
              <a:t>ATtachOrgZ</a:t>
            </a:r>
            <a:endParaRPr lang="en-CA" sz="20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Create Custom Cabinets using ATSH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</a:rPr>
              <a:t>Left Side Panel example…</a:t>
            </a:r>
          </a:p>
          <a:p>
            <a:pPr lvl="1" algn="just">
              <a:lnSpc>
                <a:spcPct val="90000"/>
              </a:lnSpc>
            </a:pPr>
            <a:endParaRPr lang="en-CA" sz="18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endParaRPr lang="en-CA" sz="2200" dirty="0" smtClean="0">
              <a:latin typeface="Calibri Light" panose="020F0302020204030204" pitchFamily="34" charset="0"/>
            </a:endParaRPr>
          </a:p>
          <a:p>
            <a:pPr lvl="1" algn="just">
              <a:lnSpc>
                <a:spcPct val="90000"/>
              </a:lnSpc>
            </a:pPr>
            <a:endParaRPr lang="en-CA" sz="2200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" y="2075291"/>
            <a:ext cx="10670651" cy="3904090"/>
          </a:xfrm>
        </p:spPr>
      </p:pic>
    </p:spTree>
    <p:extLst>
      <p:ext uri="{BB962C8B-B14F-4D97-AF65-F5344CB8AC3E}">
        <p14:creationId xmlns:p14="http://schemas.microsoft.com/office/powerpoint/2010/main" val="5362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Create Custom Cabinets using </a:t>
            </a:r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ATSH</a:t>
            </a:r>
            <a:b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Base Open w/Internal Accessories Example</a:t>
            </a:r>
            <a:endParaRPr lang="fr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65" y="1600200"/>
            <a:ext cx="7858069" cy="4525963"/>
          </a:xfrm>
        </p:spPr>
      </p:pic>
    </p:spTree>
    <p:extLst>
      <p:ext uri="{BB962C8B-B14F-4D97-AF65-F5344CB8AC3E}">
        <p14:creationId xmlns:p14="http://schemas.microsoft.com/office/powerpoint/2010/main" val="816595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&amp; Comments</a:t>
            </a:r>
            <a:endParaRPr lang="fr-CA" dirty="0"/>
          </a:p>
        </p:txBody>
      </p:sp>
      <p:pic>
        <p:nvPicPr>
          <p:cNvPr id="5" name="Espace réservé du contenu 5" descr="English: Blue question mark icon based on the linux biolinum fo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60" y="1568303"/>
            <a:ext cx="4525963" cy="4525963"/>
          </a:xfrm>
          <a:solidFill>
            <a:srgbClr val="797979"/>
          </a:solidFill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54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Agenda</a:t>
            </a:r>
            <a:endParaRPr lang="en-CA" sz="4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Functions </a:t>
            </a:r>
            <a:r>
              <a:rPr lang="en-CA" sz="2400" dirty="0" smtClean="0">
                <a:latin typeface="Calibri Light" panose="020F0302020204030204" pitchFamily="34" charset="0"/>
              </a:rPr>
              <a:t>for </a:t>
            </a:r>
            <a:r>
              <a:rPr lang="en-CA" sz="2400" dirty="0" smtClean="0">
                <a:latin typeface="Calibri Light" panose="020F0302020204030204" pitchFamily="34" charset="0"/>
              </a:rPr>
              <a:t>variable expression: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libri Light" panose="020F0302020204030204" pitchFamily="34" charset="0"/>
              </a:rPr>
              <a:t>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err="1" smtClean="0">
                <a:latin typeface="Calibri Light" panose="020F0302020204030204" pitchFamily="34" charset="0"/>
              </a:rPr>
              <a:t>Trunc</a:t>
            </a:r>
            <a:endParaRPr lang="en-CA" sz="2000" dirty="0" smtClean="0">
              <a:latin typeface="Calibri Light" panose="020F03020202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Guidelines for: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Control Strings</a:t>
            </a:r>
            <a:endParaRPr lang="fr-CA" sz="2000" dirty="0">
              <a:latin typeface="Calibri Light" panose="020F0302020204030204" pitchFamily="34" charset="0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Ask Variables</a:t>
            </a:r>
            <a:endParaRPr lang="fr-CA" sz="2000" dirty="0">
              <a:latin typeface="Calibri Light" panose="020F0302020204030204" pitchFamily="34" charset="0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Ask Add-On </a:t>
            </a:r>
            <a:r>
              <a:rPr lang="en-CA" sz="2000" dirty="0" smtClean="0">
                <a:latin typeface="Calibri Light" panose="020F0302020204030204" pitchFamily="34" charset="0"/>
              </a:rPr>
              <a:t>Groups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Create Custom Cabinets using/ATSH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Questions &amp; Comments</a:t>
            </a:r>
            <a:endParaRPr lang="en-US" sz="2400" dirty="0">
              <a:latin typeface="Calibri Light" panose="020F03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Using </a:t>
            </a:r>
            <a:r>
              <a:rPr lang="en-CA" sz="2400" b="1" dirty="0" smtClean="0">
                <a:latin typeface="Calibri Light" panose="020F0302020204030204" pitchFamily="34" charset="0"/>
              </a:rPr>
              <a:t>Round</a:t>
            </a:r>
            <a:r>
              <a:rPr lang="en-CA" sz="2400" dirty="0" smtClean="0">
                <a:latin typeface="Calibri Light" panose="020F0302020204030204" pitchFamily="34" charset="0"/>
              </a:rPr>
              <a:t> &amp; </a:t>
            </a:r>
            <a:r>
              <a:rPr lang="en-CA" sz="2400" b="1" dirty="0" err="1" smtClean="0">
                <a:latin typeface="Calibri Light" panose="020F0302020204030204" pitchFamily="34" charset="0"/>
              </a:rPr>
              <a:t>Trunc</a:t>
            </a:r>
            <a:r>
              <a:rPr lang="en-CA" sz="2400" dirty="0" smtClean="0">
                <a:latin typeface="Calibri Light" panose="020F0302020204030204" pitchFamily="34" charset="0"/>
              </a:rPr>
              <a:t> functions can be interesting and useful in the following cases:</a:t>
            </a:r>
            <a:endParaRPr lang="en-CA" sz="2400" dirty="0" smtClean="0">
              <a:latin typeface="Calibri Light" panose="020F0302020204030204" pitchFamily="34" charset="0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When using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to display the appropriate dimensions in the user codes if the width, height and/or depth have been modified in the item Attributes;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When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using a control string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to display special text in the product description;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endParaRPr lang="en-CA" sz="1800" dirty="0" smtClean="0"/>
          </a:p>
          <a:p>
            <a:pPr marL="40005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43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Round </a:t>
            </a:r>
            <a:r>
              <a:rPr lang="en-US" sz="2400" dirty="0">
                <a:latin typeface="Calibri Light" panose="020F0302020204030204" pitchFamily="34" charset="0"/>
              </a:rPr>
              <a:t>a value to </a:t>
            </a:r>
            <a:r>
              <a:rPr lang="en-US" sz="2400" dirty="0" smtClean="0">
                <a:latin typeface="Calibri Light" panose="020F0302020204030204" pitchFamily="34" charset="0"/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nearest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multiple of a </a:t>
            </a:r>
            <a:r>
              <a:rPr lang="en-US" sz="2400" dirty="0" smtClean="0">
                <a:latin typeface="Calibri Light" panose="020F0302020204030204" pitchFamily="34" charset="0"/>
              </a:rPr>
              <a:t>factor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 Light" panose="020F0302020204030204" pitchFamily="34" charset="0"/>
              </a:rPr>
              <a:t>Round syntax is as follow: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1"/>
            <a:r>
              <a:rPr lang="en-US" sz="2000" dirty="0" smtClean="0">
                <a:solidFill>
                  <a:srgbClr val="626262"/>
                </a:solidFill>
                <a:latin typeface="Calibri Light" panose="020F0302020204030204" pitchFamily="34" charset="0"/>
              </a:rPr>
              <a:t>Round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</a:rPr>
              <a:t>(</a:t>
            </a:r>
            <a:r>
              <a:rPr lang="en-US" sz="2000" dirty="0" smtClean="0">
                <a:latin typeface="Calibri Light" panose="020F0302020204030204" pitchFamily="34" charset="0"/>
              </a:rPr>
              <a:t>value, factor)</a:t>
            </a:r>
            <a:endParaRPr lang="en-CA" sz="2000" dirty="0" smtClean="0">
              <a:latin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</a:rPr>
              <a:t>A few examples…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Width = 29.6874 (manually typed in the width expression)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Ex.1: Round </a:t>
            </a:r>
            <a:r>
              <a:rPr lang="en-CA" sz="2000" dirty="0" smtClean="0">
                <a:latin typeface="Calibri Light" panose="020F0302020204030204" pitchFamily="34" charset="0"/>
              </a:rPr>
              <a:t>value 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nearest integer</a:t>
            </a:r>
          </a:p>
          <a:p>
            <a:pPr lvl="2"/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800" dirty="0" smtClean="0">
                <a:latin typeface="Calibri Light" panose="020F0302020204030204" pitchFamily="34" charset="0"/>
              </a:rPr>
              <a:t>Round(Width,1</a:t>
            </a:r>
            <a:r>
              <a:rPr lang="en-CA" sz="1800" dirty="0" smtClean="0">
                <a:latin typeface="Calibri Light" panose="020F0302020204030204" pitchFamily="34" charset="0"/>
              </a:rPr>
              <a:t>) =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30 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Ex.2: Round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value 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0.1</a:t>
            </a:r>
          </a:p>
          <a:p>
            <a:pPr lvl="2"/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Round(Width,0.1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29.7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Ex.3: Round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value 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0.01</a:t>
            </a:r>
          </a:p>
          <a:p>
            <a:pPr lvl="2"/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Round(Width,0.01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29.69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Ex.4: Round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value 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nearest 0.125 [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1/8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000" dirty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Round(Width,0.125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29.625</a:t>
            </a:r>
          </a:p>
          <a:p>
            <a:pPr lvl="2"/>
            <a:endParaRPr lang="en-CA" sz="1800" dirty="0" smtClean="0"/>
          </a:p>
          <a:p>
            <a:pPr marL="40005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8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endParaRPr lang="en-CA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To round a value to the </a:t>
            </a:r>
            <a:r>
              <a:rPr lang="en-CA" sz="2400" b="1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multiple of a factor, you must </a:t>
            </a:r>
            <a:r>
              <a:rPr lang="en-CA" sz="2400" u="sng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add the result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of the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formulas listed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below to the value/or variable within the function expression.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Formula: Factor/2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-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0.0001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 possible results:</a:t>
            </a:r>
            <a:endParaRPr lang="en-CA" sz="20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integer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(½-0.0001) = 0.4999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0.0625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1/16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 (0.0625/2 – 0.00001) = 0.03124 </a:t>
            </a: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0.125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1/8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(0.125/2 –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0.0001) = 0.0624</a:t>
            </a: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0.25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1/4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(0.25-0.0001) = 0.1249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0.5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1/2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(0.5/2-0.0001) = 0.2499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CA" sz="1800" dirty="0" smtClean="0"/>
          </a:p>
          <a:p>
            <a:pPr marL="40005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37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endParaRPr lang="en-CA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A few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examples…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</a:rPr>
              <a:t>Width </a:t>
            </a:r>
            <a:r>
              <a:rPr lang="en-CA" sz="2000" dirty="0">
                <a:latin typeface="Calibri Light" panose="020F0302020204030204" pitchFamily="34" charset="0"/>
              </a:rPr>
              <a:t>= 29.6874 (manually typed in the width expression)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0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integer</a:t>
            </a: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Ex.1: </a:t>
            </a:r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Round(Width+0.4999,1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30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0.0625 [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1/16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000" dirty="0" smtClean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Ex.2: </a:t>
            </a:r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+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0.03124,0.0625) =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29.6875</a:t>
            </a:r>
            <a:endParaRPr lang="en-CA" sz="18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0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0.125 </a:t>
            </a:r>
            <a:r>
              <a:rPr lang="en-CA" sz="20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[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1/8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000" dirty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Ex.3: </a:t>
            </a:r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Round(Width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+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 0.0624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,0.125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) =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29.75</a:t>
            </a:r>
            <a:endParaRPr lang="en-CA" sz="18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0.25 [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1/4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000" dirty="0" smtClean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Ex.4: </a:t>
            </a:r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: Round(Width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+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0.1249,0.25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) =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29.75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0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upper 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0.5 </a:t>
            </a:r>
            <a:r>
              <a:rPr lang="en-CA" sz="20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[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1/2</a:t>
            </a:r>
            <a:r>
              <a:rPr lang="en-US" sz="20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0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000" dirty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Ex.: </a:t>
            </a:r>
            <a:r>
              <a:rPr lang="en-CA" sz="18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: Round(Width+0.2499,0.5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) =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30</a:t>
            </a:r>
            <a:endParaRPr lang="en-CA" sz="1800" dirty="0" smtClean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0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endParaRPr lang="en-CA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To round a value to the </a:t>
            </a:r>
            <a:r>
              <a:rPr lang="en-CA" sz="2400" b="1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multiple of a factor, you must </a:t>
            </a:r>
            <a:r>
              <a:rPr lang="en-CA" sz="2400" u="sng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substract</a:t>
            </a:r>
            <a:r>
              <a:rPr lang="en-CA" sz="2400" u="sng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the result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of the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formulas listed </a:t>
            </a:r>
            <a:r>
              <a:rPr lang="en-CA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below to the value/or variable within the function expression.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Formula: Factor/2 </a:t>
            </a:r>
            <a:r>
              <a:rPr lang="en-CA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-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0.0001</a:t>
            </a:r>
          </a:p>
          <a:p>
            <a:pPr lvl="1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Formula possible results:</a:t>
            </a:r>
            <a:endParaRPr lang="en-CA" sz="20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integer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(½-0.0001) = 0.4999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0.125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1/16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 (0.0625/2 – 0.00001) = 0.03124 </a:t>
            </a: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0.125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1/8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</a:t>
            </a:r>
            <a:r>
              <a:rPr lang="en-CA" sz="1800" dirty="0">
                <a:latin typeface="Calibri Light" panose="020F0302020204030204" pitchFamily="34" charset="0"/>
                <a:sym typeface="Wingdings" panose="05000000000000000000" pitchFamily="2" charset="2"/>
              </a:rPr>
              <a:t>(0.125/2 –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0.0001) = 0.0624</a:t>
            </a: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0.25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1/4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(0.25-0.0001) = 0.1249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0.5 [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1/2</a:t>
            </a:r>
            <a:r>
              <a:rPr lang="en-US" sz="18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18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 (0.5/2-0.0001) = </a:t>
            </a:r>
            <a:r>
              <a:rPr lang="en-CA" sz="1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0.2499</a:t>
            </a:r>
            <a:endParaRPr lang="en-CA" sz="1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27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Round Function for Variable Expression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endParaRPr lang="en-CA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A few examples</a:t>
            </a:r>
            <a:r>
              <a:rPr lang="en-CA" sz="26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…</a:t>
            </a:r>
          </a:p>
          <a:p>
            <a:pPr marL="800100" lvl="3" indent="-342900"/>
            <a:r>
              <a:rPr lang="en-CA" sz="2200" dirty="0">
                <a:latin typeface="Calibri Light" panose="020F0302020204030204" pitchFamily="34" charset="0"/>
              </a:rPr>
              <a:t>Width = 29.6874 (manually typed in the width </a:t>
            </a:r>
            <a:r>
              <a:rPr lang="en-CA" sz="2200" dirty="0" smtClean="0">
                <a:latin typeface="Calibri Light" panose="020F0302020204030204" pitchFamily="34" charset="0"/>
              </a:rPr>
              <a:t>expression)</a:t>
            </a:r>
          </a:p>
          <a:p>
            <a:pPr marL="800100" lvl="3" indent="-342900"/>
            <a:r>
              <a:rPr lang="en-CA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</a:t>
            </a:r>
            <a:r>
              <a:rPr lang="en-CA" sz="2200" dirty="0">
                <a:latin typeface="Calibri Light" panose="020F0302020204030204" pitchFamily="34" charset="0"/>
                <a:sym typeface="Wingdings" panose="05000000000000000000" pitchFamily="2" charset="2"/>
              </a:rPr>
              <a:t>to the </a:t>
            </a:r>
            <a:r>
              <a:rPr lang="en-CA" sz="22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integer</a:t>
            </a:r>
          </a:p>
          <a:p>
            <a:pPr lvl="2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Ex.1: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Round(Width-0.4999,1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) =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</a:t>
            </a:r>
            <a:endParaRPr lang="en-CA" sz="19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0.0625 [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1/16</a:t>
            </a:r>
            <a:r>
              <a:rPr lang="en-US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200" dirty="0" smtClean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Ex.2: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Round(Width-0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.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 0.03124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,0.125) =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29.625</a:t>
            </a:r>
            <a:endParaRPr lang="en-CA" sz="19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200" dirty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22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0.125 </a:t>
            </a:r>
            <a:r>
              <a:rPr lang="en-CA" sz="22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[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1/8</a:t>
            </a:r>
            <a:r>
              <a:rPr lang="en-US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200" dirty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Ex.3: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Round(Width- 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0.0624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,0.125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)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29.625</a:t>
            </a:r>
            <a:endParaRPr lang="en-CA" sz="19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0.25 [1/4</a:t>
            </a:r>
            <a:r>
              <a:rPr lang="en-US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</a:p>
          <a:p>
            <a:pPr lvl="2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Ex.4: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Round(Width- 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0.1249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,0.125</a:t>
            </a:r>
            <a:r>
              <a:rPr lang="en-CA" sz="1900" dirty="0">
                <a:latin typeface="Calibri Light" panose="020F0302020204030204" pitchFamily="34" charset="0"/>
                <a:sym typeface="Wingdings" panose="05000000000000000000" pitchFamily="2" charset="2"/>
              </a:rPr>
              <a:t>)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29.5</a:t>
            </a:r>
            <a:endParaRPr lang="en-CA" sz="19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CA" sz="2200" dirty="0">
                <a:latin typeface="Calibri Light" panose="020F0302020204030204" pitchFamily="34" charset="0"/>
                <a:sym typeface="Wingdings" panose="05000000000000000000" pitchFamily="2" charset="2"/>
              </a:rPr>
              <a:t>Round to the </a:t>
            </a:r>
            <a:r>
              <a:rPr lang="en-CA" sz="22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lower 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0.5 </a:t>
            </a:r>
            <a:r>
              <a:rPr lang="en-CA" sz="2200" dirty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[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1/2</a:t>
            </a:r>
            <a:r>
              <a:rPr lang="en-US" sz="2400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"</a:t>
            </a:r>
            <a:r>
              <a:rPr lang="en-CA" sz="2200" dirty="0" smtClean="0">
                <a:solidFill>
                  <a:srgbClr val="FF66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]</a:t>
            </a:r>
            <a:endParaRPr lang="en-CA" sz="2200" dirty="0">
              <a:solidFill>
                <a:srgbClr val="FF66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Ex.5: </a:t>
            </a:r>
            <a:r>
              <a:rPr lang="en-CA" sz="2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USERFormula</a:t>
            </a:r>
            <a:r>
              <a:rPr lang="en-CA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Round(Width-0.2499,0.125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= </a:t>
            </a:r>
            <a:r>
              <a:rPr lang="en-CA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29.5</a:t>
            </a:r>
            <a:endParaRPr lang="en-CA" sz="1900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26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-Template-Update-Oct2014">
  <a:themeElements>
    <a:clrScheme name="Custom 2">
      <a:dk1>
        <a:srgbClr val="5E5E5E"/>
      </a:dk1>
      <a:lt1>
        <a:sysClr val="window" lastClr="FFFFFF"/>
      </a:lt1>
      <a:dk2>
        <a:srgbClr val="AEAEAE"/>
      </a:dk2>
      <a:lt2>
        <a:srgbClr val="DDDDDD"/>
      </a:lt2>
      <a:accent1>
        <a:srgbClr val="F69200"/>
      </a:accent1>
      <a:accent2>
        <a:srgbClr val="DF5327"/>
      </a:accent2>
      <a:accent3>
        <a:srgbClr val="00B0F0"/>
      </a:accent3>
      <a:accent4>
        <a:srgbClr val="5E5E5E"/>
      </a:accent4>
      <a:accent5>
        <a:srgbClr val="FEC306"/>
      </a:accent5>
      <a:accent6>
        <a:srgbClr val="92D050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971D"/>
        </a:solidFill>
        <a:ln>
          <a:noFill/>
        </a:ln>
      </a:spPr>
      <a:bodyPr rtlCol="0" anchor="ctr"/>
      <a:lstStyle>
        <a:defPPr algn="ctr">
          <a:defRPr dirty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43292</TotalTime>
  <Words>2095</Words>
  <Application>Microsoft Office PowerPoint</Application>
  <PresentationFormat>Widescreen</PresentationFormat>
  <Paragraphs>233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Franchise</vt:lpstr>
      <vt:lpstr>Wingdings</vt:lpstr>
      <vt:lpstr>2020-Template-Update-Oct2014</vt:lpstr>
      <vt:lpstr>PowerPoint Presentation</vt:lpstr>
      <vt:lpstr>GUIDELINES FOR CREATING COOL SUMMER CATALOGS</vt:lpstr>
      <vt:lpstr>Agenda</vt:lpstr>
      <vt:lpstr>Round Function for Variable Expression</vt:lpstr>
      <vt:lpstr>Round Function for Variable Expression</vt:lpstr>
      <vt:lpstr>Round Function for Variable Expression</vt:lpstr>
      <vt:lpstr>Round Function for Variable Expression</vt:lpstr>
      <vt:lpstr>Round Function for Variable Expression</vt:lpstr>
      <vt:lpstr>Round Function for Variable Expression</vt:lpstr>
      <vt:lpstr>Trunc Function for Variable Expression</vt:lpstr>
      <vt:lpstr>Guidelines for Control Strings</vt:lpstr>
      <vt:lpstr>Guidelines for Control Strings</vt:lpstr>
      <vt:lpstr>Guidelines for Control Strings</vt:lpstr>
      <vt:lpstr>Guidelines for Control Strings</vt:lpstr>
      <vt:lpstr>Guidelines for Ask Variables</vt:lpstr>
      <vt:lpstr>Guidelines for Ask Variables Base Open w/Valances Example</vt:lpstr>
      <vt:lpstr>Guidelines for Add-Ons Groups</vt:lpstr>
      <vt:lpstr>Guidelines for Add-Ons Groups</vt:lpstr>
      <vt:lpstr>Guidelines for Add-Ons Groups</vt:lpstr>
      <vt:lpstr>Guidelines for Add-Ons Groups Island Table Work Example</vt:lpstr>
      <vt:lpstr>Guidelines for Add-Ons Groups Island Table Work Example</vt:lpstr>
      <vt:lpstr>Guidelines for Add-Ons Groups Wall Wood Hood Example</vt:lpstr>
      <vt:lpstr>Guidelines for Add-Ons Groups Wall Wood Hood Example</vt:lpstr>
      <vt:lpstr>Create Custom Cabinets using ATSH</vt:lpstr>
      <vt:lpstr>Create Custom Cabinets using ATSH</vt:lpstr>
      <vt:lpstr>Create Custom Cabinets using ATSH</vt:lpstr>
      <vt:lpstr>Create Custom Cabinets using ATSH</vt:lpstr>
      <vt:lpstr>Create Custom Cabinets using ATSH Base Open w/Internal Accessories Example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Chantale Labelle</dc:creator>
  <cp:lastModifiedBy>Chantale Labelle</cp:lastModifiedBy>
  <cp:revision>1412</cp:revision>
  <cp:lastPrinted>2016-06-22T16:24:10Z</cp:lastPrinted>
  <dcterms:created xsi:type="dcterms:W3CDTF">2015-09-02T13:54:34Z</dcterms:created>
  <dcterms:modified xsi:type="dcterms:W3CDTF">2016-06-22T18:42:43Z</dcterms:modified>
</cp:coreProperties>
</file>