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147469896" r:id="rId5"/>
    <p:sldId id="328" r:id="rId6"/>
    <p:sldId id="327" r:id="rId7"/>
    <p:sldId id="2147469873" r:id="rId8"/>
    <p:sldId id="2147469880" r:id="rId9"/>
    <p:sldId id="2147469881" r:id="rId10"/>
    <p:sldId id="2147469882" r:id="rId11"/>
    <p:sldId id="2147469879" r:id="rId12"/>
    <p:sldId id="2147469883" r:id="rId13"/>
    <p:sldId id="2147469884" r:id="rId14"/>
    <p:sldId id="2147469885" r:id="rId15"/>
    <p:sldId id="2147469886" r:id="rId16"/>
    <p:sldId id="2147469887" r:id="rId17"/>
    <p:sldId id="2147469888" r:id="rId18"/>
    <p:sldId id="2147469889" r:id="rId19"/>
    <p:sldId id="2147469890" r:id="rId20"/>
    <p:sldId id="2147469891" r:id="rId21"/>
    <p:sldId id="21474698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orient="horz" pos="3929"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6E3F3F-C540-CE58-B7AF-2D6813B752F3}" name="vaneseclough@theotheredge.com" initials="v" userId="61391c6c026710db" providerId="Windows Live"/>
  <p188:author id="{E6980D92-DFB7-89EA-6759-822EEA389AD5}" name="Vanese Clough" initials="VC" userId="21ad789779b24217" providerId="Windows Live"/>
  <p188:author id="{F40BC99E-3545-479F-1985-0556F4C66413}" name="Dustin Parkes" initials="DP" userId="S::parkdu@compusoftgroup.com::f5e605c0-bd66-46cb-950d-9b79db22d814" providerId="AD"/>
  <p188:author id="{4C140DE6-79C6-F310-1856-260D2405E414}" name="Charles Clift" initials="CC" userId="91f672b6eb7e8e5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ganthi Hariram" initials="SH" lastIdx="1" clrIdx="0">
    <p:extLst>
      <p:ext uri="{19B8F6BF-5375-455C-9EA6-DF929625EA0E}">
        <p15:presenceInfo xmlns:p15="http://schemas.microsoft.com/office/powerpoint/2012/main" userId="Suganthi Hari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31E"/>
    <a:srgbClr val="FF1D25"/>
    <a:srgbClr val="7AC943"/>
    <a:srgbClr val="3FABF7"/>
    <a:srgbClr val="3FAAF6"/>
    <a:srgbClr val="DBBFEA"/>
    <a:srgbClr val="B880D6"/>
    <a:srgbClr val="9440C1"/>
    <a:srgbClr val="CCC5E6"/>
    <a:srgbClr val="9A8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F52D7F-6415-B156-B6A5-76815C1A9887}" v="164" dt="2023-06-12T13:38:28.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6" autoAdjust="0"/>
    <p:restoredTop sz="90136" autoAdjust="0"/>
  </p:normalViewPr>
  <p:slideViewPr>
    <p:cSldViewPr snapToGrid="0">
      <p:cViewPr varScale="1">
        <p:scale>
          <a:sx n="110" d="100"/>
          <a:sy n="110" d="100"/>
        </p:scale>
        <p:origin x="952" y="184"/>
      </p:cViewPr>
      <p:guideLst>
        <p:guide orient="horz" pos="1344"/>
        <p:guide orient="horz" pos="3929"/>
        <p:guide pos="3840"/>
      </p:guideLst>
    </p:cSldViewPr>
  </p:slideViewPr>
  <p:notesTextViewPr>
    <p:cViewPr>
      <p:scale>
        <a:sx n="1" d="1"/>
        <a:sy n="1" d="1"/>
      </p:scale>
      <p:origin x="0" y="0"/>
    </p:cViewPr>
  </p:notesTextViewPr>
  <p:notesViewPr>
    <p:cSldViewPr snapToGrid="0">
      <p:cViewPr>
        <p:scale>
          <a:sx n="1" d="2"/>
          <a:sy n="1" d="2"/>
        </p:scale>
        <p:origin x="4632" y="12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tin Parkes" userId="S::parkdu@compusoftgroup.com::f5e605c0-bd66-46cb-950d-9b79db22d814" providerId="AD" clId="Web-{DEF52D7F-6415-B156-B6A5-76815C1A9887}"/>
    <pc:docChg chg="modSld">
      <pc:chgData name="Dustin Parkes" userId="S::parkdu@compusoftgroup.com::f5e605c0-bd66-46cb-950d-9b79db22d814" providerId="AD" clId="Web-{DEF52D7F-6415-B156-B6A5-76815C1A9887}" dt="2023-06-12T13:37:47.999" v="1" actId="1076"/>
      <pc:docMkLst>
        <pc:docMk/>
      </pc:docMkLst>
      <pc:sldChg chg="modSp">
        <pc:chgData name="Dustin Parkes" userId="S::parkdu@compusoftgroup.com::f5e605c0-bd66-46cb-950d-9b79db22d814" providerId="AD" clId="Web-{DEF52D7F-6415-B156-B6A5-76815C1A9887}" dt="2023-06-12T13:37:47.999" v="1" actId="1076"/>
        <pc:sldMkLst>
          <pc:docMk/>
          <pc:sldMk cId="1655989461" sldId="2147469891"/>
        </pc:sldMkLst>
        <pc:graphicFrameChg chg="mod modGraphic">
          <ac:chgData name="Dustin Parkes" userId="S::parkdu@compusoftgroup.com::f5e605c0-bd66-46cb-950d-9b79db22d814" providerId="AD" clId="Web-{DEF52D7F-6415-B156-B6A5-76815C1A9887}" dt="2023-06-12T13:37:47.999" v="1" actId="1076"/>
          <ac:graphicFrameMkLst>
            <pc:docMk/>
            <pc:sldMk cId="1655989461" sldId="2147469891"/>
            <ac:graphicFrameMk id="6" creationId="{13978DB9-B9F5-6239-465D-61B66F2D6EC3}"/>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A2473D-319D-4D9D-8540-B7B6FF7BA6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4D5C84-D9E1-4397-9890-372BA2A750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D5CF3A-CB0A-4605-9E6A-0B7843769E68}" type="datetimeFigureOut">
              <a:rPr lang="en-US" smtClean="0"/>
              <a:t>6/12/2023</a:t>
            </a:fld>
            <a:endParaRPr lang="en-US"/>
          </a:p>
        </p:txBody>
      </p:sp>
      <p:sp>
        <p:nvSpPr>
          <p:cNvPr id="4" name="Footer Placeholder 3">
            <a:extLst>
              <a:ext uri="{FF2B5EF4-FFF2-40B4-BE49-F238E27FC236}">
                <a16:creationId xmlns:a16="http://schemas.microsoft.com/office/drawing/2014/main" id="{67272FD7-F783-4287-A877-EBCDF86A24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15506D-8DB1-4DC1-9DE8-79B38980BB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3D1EE0-4C6A-44E8-BFC5-AAA4DC2D98A1}" type="slidenum">
              <a:rPr lang="en-US" smtClean="0"/>
              <a:t>‹#›</a:t>
            </a:fld>
            <a:endParaRPr lang="en-US"/>
          </a:p>
        </p:txBody>
      </p:sp>
    </p:spTree>
    <p:extLst>
      <p:ext uri="{BB962C8B-B14F-4D97-AF65-F5344CB8AC3E}">
        <p14:creationId xmlns:p14="http://schemas.microsoft.com/office/powerpoint/2010/main" val="1863394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457E6-0554-4194-B4A0-5773C56738E1}"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1E658-2AEA-4688-B280-CB0A5462FB7E}" type="slidenum">
              <a:rPr lang="en-US" smtClean="0"/>
              <a:t>‹#›</a:t>
            </a:fld>
            <a:endParaRPr lang="en-US"/>
          </a:p>
        </p:txBody>
      </p:sp>
    </p:spTree>
    <p:extLst>
      <p:ext uri="{BB962C8B-B14F-4D97-AF65-F5344CB8AC3E}">
        <p14:creationId xmlns:p14="http://schemas.microsoft.com/office/powerpoint/2010/main" val="172650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a:t>
            </a:r>
            <a:r>
              <a:rPr lang="en-US" sz="1200" b="1" dirty="0">
                <a:effectLst/>
                <a:latin typeface="Arial" panose="020B0604020202020204" pitchFamily="34" charset="0"/>
                <a:cs typeface="Arial" panose="020B0604020202020204" pitchFamily="34" charset="0"/>
              </a:rPr>
              <a:t>Note to user: The m</a:t>
            </a:r>
            <a:r>
              <a:rPr lang="en-US" sz="1200" b="1" dirty="0">
                <a:latin typeface="Arial" panose="020B0604020202020204" pitchFamily="34" charset="0"/>
                <a:cs typeface="Arial" panose="020B0604020202020204" pitchFamily="34" charset="0"/>
              </a:rPr>
              <a:t>ain kitchen image and logo are changeable. To replace them, simply right click on the image or logo and select “Change picture.” </a:t>
            </a:r>
          </a:p>
          <a:p>
            <a:endParaRPr lang="en-US" dirty="0"/>
          </a:p>
        </p:txBody>
      </p:sp>
      <p:sp>
        <p:nvSpPr>
          <p:cNvPr id="4" name="Slide Number Placeholder 3"/>
          <p:cNvSpPr>
            <a:spLocks noGrp="1"/>
          </p:cNvSpPr>
          <p:nvPr>
            <p:ph type="sldNum" sz="quarter" idx="5"/>
          </p:nvPr>
        </p:nvSpPr>
        <p:spPr/>
        <p:txBody>
          <a:bodyPr/>
          <a:lstStyle/>
          <a:p>
            <a:fld id="{13E1E658-2AEA-4688-B280-CB0A5462FB7E}" type="slidenum">
              <a:rPr lang="en-US" smtClean="0"/>
              <a:t>1</a:t>
            </a:fld>
            <a:endParaRPr lang="en-US"/>
          </a:p>
        </p:txBody>
      </p:sp>
    </p:spTree>
    <p:extLst>
      <p:ext uri="{BB962C8B-B14F-4D97-AF65-F5344CB8AC3E}">
        <p14:creationId xmlns:p14="http://schemas.microsoft.com/office/powerpoint/2010/main" val="333491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sz="1800" b="1" dirty="0">
                <a:effectLst/>
                <a:latin typeface="Segoe UI" panose="020B0502040204020203" pitchFamily="34" charset="0"/>
              </a:rPr>
              <a:t>Note to user: You can customize the Tip section on each page to offer a summary of the slide, highlight information or add a personal touch like a quote or piece of relevant data.</a:t>
            </a:r>
            <a:endParaRPr lang="en-US" sz="1800" b="1"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3E1E658-2AEA-4688-B280-CB0A5462FB7E}" type="slidenum">
              <a:rPr lang="en-US" smtClean="0"/>
              <a:t>3</a:t>
            </a:fld>
            <a:endParaRPr lang="en-US"/>
          </a:p>
        </p:txBody>
      </p:sp>
    </p:spTree>
    <p:extLst>
      <p:ext uri="{BB962C8B-B14F-4D97-AF65-F5344CB8AC3E}">
        <p14:creationId xmlns:p14="http://schemas.microsoft.com/office/powerpoint/2010/main" val="3626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Segoe UI" panose="020B0502040204020203" pitchFamily="34" charset="0"/>
              </a:rPr>
              <a:t>*Note to user: Input your own relevant items and costs to reflect your company's budget.</a:t>
            </a:r>
            <a:endParaRPr lang="en-US" b="1" dirty="0"/>
          </a:p>
        </p:txBody>
      </p:sp>
      <p:sp>
        <p:nvSpPr>
          <p:cNvPr id="4" name="Slide Number Placeholder 3"/>
          <p:cNvSpPr>
            <a:spLocks noGrp="1"/>
          </p:cNvSpPr>
          <p:nvPr>
            <p:ph type="sldNum" sz="quarter" idx="5"/>
          </p:nvPr>
        </p:nvSpPr>
        <p:spPr/>
        <p:txBody>
          <a:bodyPr/>
          <a:lstStyle/>
          <a:p>
            <a:fld id="{13E1E658-2AEA-4688-B280-CB0A5462FB7E}" type="slidenum">
              <a:rPr lang="en-US" smtClean="0"/>
              <a:t>15</a:t>
            </a:fld>
            <a:endParaRPr lang="en-US"/>
          </a:p>
        </p:txBody>
      </p:sp>
    </p:spTree>
    <p:extLst>
      <p:ext uri="{BB962C8B-B14F-4D97-AF65-F5344CB8AC3E}">
        <p14:creationId xmlns:p14="http://schemas.microsoft.com/office/powerpoint/2010/main" val="360805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 cover add imag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800C02-E97F-49CA-AB8E-AB5574BAF0C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E333C5A2-F43B-AEC6-0887-4450394BF51A}"/>
              </a:ext>
            </a:extLst>
          </p:cNvPr>
          <p:cNvSpPr>
            <a:spLocks noGrp="1"/>
          </p:cNvSpPr>
          <p:nvPr>
            <p:ph type="pic" sz="quarter" idx="26"/>
          </p:nvPr>
        </p:nvSpPr>
        <p:spPr>
          <a:xfrm>
            <a:off x="5774594" y="-23477"/>
            <a:ext cx="6433156" cy="6149358"/>
          </a:xfrm>
          <a:custGeom>
            <a:avLst/>
            <a:gdLst>
              <a:gd name="connsiteX0" fmla="*/ 0 w 6681787"/>
              <a:gd name="connsiteY0" fmla="*/ 174409 h 5997575"/>
              <a:gd name="connsiteX1" fmla="*/ 174409 w 6681787"/>
              <a:gd name="connsiteY1" fmla="*/ 0 h 5997575"/>
              <a:gd name="connsiteX2" fmla="*/ 6507378 w 6681787"/>
              <a:gd name="connsiteY2" fmla="*/ 0 h 5997575"/>
              <a:gd name="connsiteX3" fmla="*/ 6681787 w 6681787"/>
              <a:gd name="connsiteY3" fmla="*/ 174409 h 5997575"/>
              <a:gd name="connsiteX4" fmla="*/ 6681787 w 6681787"/>
              <a:gd name="connsiteY4" fmla="*/ 5823166 h 5997575"/>
              <a:gd name="connsiteX5" fmla="*/ 6507378 w 6681787"/>
              <a:gd name="connsiteY5" fmla="*/ 5997575 h 5997575"/>
              <a:gd name="connsiteX6" fmla="*/ 174409 w 6681787"/>
              <a:gd name="connsiteY6" fmla="*/ 5997575 h 5997575"/>
              <a:gd name="connsiteX7" fmla="*/ 0 w 6681787"/>
              <a:gd name="connsiteY7" fmla="*/ 5823166 h 5997575"/>
              <a:gd name="connsiteX8" fmla="*/ 0 w 6681787"/>
              <a:gd name="connsiteY8" fmla="*/ 174409 h 5997575"/>
              <a:gd name="connsiteX0" fmla="*/ 0 w 6681787"/>
              <a:gd name="connsiteY0" fmla="*/ 174409 h 5997575"/>
              <a:gd name="connsiteX1" fmla="*/ 174409 w 6681787"/>
              <a:gd name="connsiteY1" fmla="*/ 0 h 5997575"/>
              <a:gd name="connsiteX2" fmla="*/ 6516615 w 6681787"/>
              <a:gd name="connsiteY2" fmla="*/ 175491 h 5997575"/>
              <a:gd name="connsiteX3" fmla="*/ 6681787 w 6681787"/>
              <a:gd name="connsiteY3" fmla="*/ 174409 h 5997575"/>
              <a:gd name="connsiteX4" fmla="*/ 6681787 w 6681787"/>
              <a:gd name="connsiteY4" fmla="*/ 5823166 h 5997575"/>
              <a:gd name="connsiteX5" fmla="*/ 6507378 w 6681787"/>
              <a:gd name="connsiteY5" fmla="*/ 5997575 h 5997575"/>
              <a:gd name="connsiteX6" fmla="*/ 174409 w 6681787"/>
              <a:gd name="connsiteY6" fmla="*/ 5997575 h 5997575"/>
              <a:gd name="connsiteX7" fmla="*/ 0 w 6681787"/>
              <a:gd name="connsiteY7" fmla="*/ 5823166 h 5997575"/>
              <a:gd name="connsiteX8" fmla="*/ 0 w 6681787"/>
              <a:gd name="connsiteY8" fmla="*/ 174409 h 5997575"/>
              <a:gd name="connsiteX0" fmla="*/ 0 w 6681787"/>
              <a:gd name="connsiteY0" fmla="*/ 42532 h 5865698"/>
              <a:gd name="connsiteX1" fmla="*/ 146700 w 6681787"/>
              <a:gd name="connsiteY1" fmla="*/ 43614 h 5865698"/>
              <a:gd name="connsiteX2" fmla="*/ 6516615 w 6681787"/>
              <a:gd name="connsiteY2" fmla="*/ 43614 h 5865698"/>
              <a:gd name="connsiteX3" fmla="*/ 6681787 w 6681787"/>
              <a:gd name="connsiteY3" fmla="*/ 42532 h 5865698"/>
              <a:gd name="connsiteX4" fmla="*/ 6681787 w 6681787"/>
              <a:gd name="connsiteY4" fmla="*/ 5691289 h 5865698"/>
              <a:gd name="connsiteX5" fmla="*/ 6507378 w 6681787"/>
              <a:gd name="connsiteY5" fmla="*/ 5865698 h 5865698"/>
              <a:gd name="connsiteX6" fmla="*/ 174409 w 6681787"/>
              <a:gd name="connsiteY6" fmla="*/ 5865698 h 5865698"/>
              <a:gd name="connsiteX7" fmla="*/ 0 w 6681787"/>
              <a:gd name="connsiteY7" fmla="*/ 5691289 h 5865698"/>
              <a:gd name="connsiteX8" fmla="*/ 0 w 6681787"/>
              <a:gd name="connsiteY8" fmla="*/ 42532 h 5865698"/>
              <a:gd name="connsiteX0" fmla="*/ 482 w 6682269"/>
              <a:gd name="connsiteY0" fmla="*/ 42532 h 5865698"/>
              <a:gd name="connsiteX1" fmla="*/ 147182 w 6682269"/>
              <a:gd name="connsiteY1" fmla="*/ 43614 h 5865698"/>
              <a:gd name="connsiteX2" fmla="*/ 6517097 w 6682269"/>
              <a:gd name="connsiteY2" fmla="*/ 43614 h 5865698"/>
              <a:gd name="connsiteX3" fmla="*/ 6682269 w 6682269"/>
              <a:gd name="connsiteY3" fmla="*/ 42532 h 5865698"/>
              <a:gd name="connsiteX4" fmla="*/ 6682269 w 6682269"/>
              <a:gd name="connsiteY4" fmla="*/ 5691289 h 5865698"/>
              <a:gd name="connsiteX5" fmla="*/ 6507860 w 6682269"/>
              <a:gd name="connsiteY5" fmla="*/ 5865698 h 5865698"/>
              <a:gd name="connsiteX6" fmla="*/ 174891 w 6682269"/>
              <a:gd name="connsiteY6" fmla="*/ 5865698 h 5865698"/>
              <a:gd name="connsiteX7" fmla="*/ 482 w 6682269"/>
              <a:gd name="connsiteY7" fmla="*/ 5691289 h 5865698"/>
              <a:gd name="connsiteX8" fmla="*/ 482 w 6682269"/>
              <a:gd name="connsiteY8" fmla="*/ 42532 h 5865698"/>
              <a:gd name="connsiteX0" fmla="*/ 482 w 6682269"/>
              <a:gd name="connsiteY0" fmla="*/ 42532 h 5865698"/>
              <a:gd name="connsiteX1" fmla="*/ 147182 w 6682269"/>
              <a:gd name="connsiteY1" fmla="*/ 43614 h 5865698"/>
              <a:gd name="connsiteX2" fmla="*/ 6517097 w 6682269"/>
              <a:gd name="connsiteY2" fmla="*/ 43614 h 5865698"/>
              <a:gd name="connsiteX3" fmla="*/ 6682269 w 6682269"/>
              <a:gd name="connsiteY3" fmla="*/ 42532 h 5865698"/>
              <a:gd name="connsiteX4" fmla="*/ 6682269 w 6682269"/>
              <a:gd name="connsiteY4" fmla="*/ 5691289 h 5865698"/>
              <a:gd name="connsiteX5" fmla="*/ 6507860 w 6682269"/>
              <a:gd name="connsiteY5" fmla="*/ 5865698 h 5865698"/>
              <a:gd name="connsiteX6" fmla="*/ 174891 w 6682269"/>
              <a:gd name="connsiteY6" fmla="*/ 5865698 h 5865698"/>
              <a:gd name="connsiteX7" fmla="*/ 482 w 6682269"/>
              <a:gd name="connsiteY7" fmla="*/ 5691289 h 5865698"/>
              <a:gd name="connsiteX8" fmla="*/ 482 w 6682269"/>
              <a:gd name="connsiteY8" fmla="*/ 42532 h 5865698"/>
              <a:gd name="connsiteX0" fmla="*/ 482 w 6683577"/>
              <a:gd name="connsiteY0" fmla="*/ 8672 h 5831838"/>
              <a:gd name="connsiteX1" fmla="*/ 147182 w 6683577"/>
              <a:gd name="connsiteY1" fmla="*/ 9754 h 5831838"/>
              <a:gd name="connsiteX2" fmla="*/ 6517097 w 6683577"/>
              <a:gd name="connsiteY2" fmla="*/ 9754 h 5831838"/>
              <a:gd name="connsiteX3" fmla="*/ 6682269 w 6683577"/>
              <a:gd name="connsiteY3" fmla="*/ 8672 h 5831838"/>
              <a:gd name="connsiteX4" fmla="*/ 6682269 w 6683577"/>
              <a:gd name="connsiteY4" fmla="*/ 5657429 h 5831838"/>
              <a:gd name="connsiteX5" fmla="*/ 6507860 w 6683577"/>
              <a:gd name="connsiteY5" fmla="*/ 5831838 h 5831838"/>
              <a:gd name="connsiteX6" fmla="*/ 174891 w 6683577"/>
              <a:gd name="connsiteY6" fmla="*/ 5831838 h 5831838"/>
              <a:gd name="connsiteX7" fmla="*/ 482 w 6683577"/>
              <a:gd name="connsiteY7" fmla="*/ 5657429 h 5831838"/>
              <a:gd name="connsiteX8" fmla="*/ 482 w 6683577"/>
              <a:gd name="connsiteY8" fmla="*/ 8672 h 5831838"/>
              <a:gd name="connsiteX0" fmla="*/ 482 w 6683577"/>
              <a:gd name="connsiteY0" fmla="*/ 3041 h 5826207"/>
              <a:gd name="connsiteX1" fmla="*/ 147182 w 6683577"/>
              <a:gd name="connsiteY1" fmla="*/ 4123 h 5826207"/>
              <a:gd name="connsiteX2" fmla="*/ 6517097 w 6683577"/>
              <a:gd name="connsiteY2" fmla="*/ 4123 h 5826207"/>
              <a:gd name="connsiteX3" fmla="*/ 6682269 w 6683577"/>
              <a:gd name="connsiteY3" fmla="*/ 15741 h 5826207"/>
              <a:gd name="connsiteX4" fmla="*/ 6682269 w 6683577"/>
              <a:gd name="connsiteY4" fmla="*/ 5651798 h 5826207"/>
              <a:gd name="connsiteX5" fmla="*/ 6507860 w 6683577"/>
              <a:gd name="connsiteY5" fmla="*/ 5826207 h 5826207"/>
              <a:gd name="connsiteX6" fmla="*/ 174891 w 6683577"/>
              <a:gd name="connsiteY6" fmla="*/ 5826207 h 5826207"/>
              <a:gd name="connsiteX7" fmla="*/ 482 w 6683577"/>
              <a:gd name="connsiteY7" fmla="*/ 5651798 h 5826207"/>
              <a:gd name="connsiteX8" fmla="*/ 482 w 6683577"/>
              <a:gd name="connsiteY8" fmla="*/ 3041 h 5826207"/>
              <a:gd name="connsiteX0" fmla="*/ 482 w 6682269"/>
              <a:gd name="connsiteY0" fmla="*/ 3041 h 5826207"/>
              <a:gd name="connsiteX1" fmla="*/ 147182 w 6682269"/>
              <a:gd name="connsiteY1" fmla="*/ 4123 h 5826207"/>
              <a:gd name="connsiteX2" fmla="*/ 6517097 w 6682269"/>
              <a:gd name="connsiteY2" fmla="*/ 4123 h 5826207"/>
              <a:gd name="connsiteX3" fmla="*/ 6529869 w 6682269"/>
              <a:gd name="connsiteY3" fmla="*/ 15741 h 5826207"/>
              <a:gd name="connsiteX4" fmla="*/ 6682269 w 6682269"/>
              <a:gd name="connsiteY4" fmla="*/ 5651798 h 5826207"/>
              <a:gd name="connsiteX5" fmla="*/ 6507860 w 6682269"/>
              <a:gd name="connsiteY5" fmla="*/ 5826207 h 5826207"/>
              <a:gd name="connsiteX6" fmla="*/ 174891 w 6682269"/>
              <a:gd name="connsiteY6" fmla="*/ 5826207 h 5826207"/>
              <a:gd name="connsiteX7" fmla="*/ 482 w 6682269"/>
              <a:gd name="connsiteY7" fmla="*/ 5651798 h 5826207"/>
              <a:gd name="connsiteX8" fmla="*/ 482 w 6682269"/>
              <a:gd name="connsiteY8" fmla="*/ 3041 h 5826207"/>
              <a:gd name="connsiteX0" fmla="*/ 482 w 6566879"/>
              <a:gd name="connsiteY0" fmla="*/ 3041 h 5826207"/>
              <a:gd name="connsiteX1" fmla="*/ 147182 w 6566879"/>
              <a:gd name="connsiteY1" fmla="*/ 4123 h 5826207"/>
              <a:gd name="connsiteX2" fmla="*/ 6517097 w 6566879"/>
              <a:gd name="connsiteY2" fmla="*/ 4123 h 5826207"/>
              <a:gd name="connsiteX3" fmla="*/ 6529869 w 6566879"/>
              <a:gd name="connsiteY3" fmla="*/ 15741 h 5826207"/>
              <a:gd name="connsiteX4" fmla="*/ 6539145 w 6566879"/>
              <a:gd name="connsiteY4" fmla="*/ 5675652 h 5826207"/>
              <a:gd name="connsiteX5" fmla="*/ 6507860 w 6566879"/>
              <a:gd name="connsiteY5" fmla="*/ 5826207 h 5826207"/>
              <a:gd name="connsiteX6" fmla="*/ 174891 w 6566879"/>
              <a:gd name="connsiteY6" fmla="*/ 5826207 h 5826207"/>
              <a:gd name="connsiteX7" fmla="*/ 482 w 6566879"/>
              <a:gd name="connsiteY7" fmla="*/ 5651798 h 5826207"/>
              <a:gd name="connsiteX8" fmla="*/ 482 w 6566879"/>
              <a:gd name="connsiteY8" fmla="*/ 3041 h 5826207"/>
              <a:gd name="connsiteX0" fmla="*/ 482 w 6566879"/>
              <a:gd name="connsiteY0" fmla="*/ 3041 h 5826207"/>
              <a:gd name="connsiteX1" fmla="*/ 147182 w 6566879"/>
              <a:gd name="connsiteY1" fmla="*/ 4123 h 5826207"/>
              <a:gd name="connsiteX2" fmla="*/ 6517097 w 6566879"/>
              <a:gd name="connsiteY2" fmla="*/ 4123 h 5826207"/>
              <a:gd name="connsiteX3" fmla="*/ 6529869 w 6566879"/>
              <a:gd name="connsiteY3" fmla="*/ 15741 h 5826207"/>
              <a:gd name="connsiteX4" fmla="*/ 6539145 w 6566879"/>
              <a:gd name="connsiteY4" fmla="*/ 5675652 h 5826207"/>
              <a:gd name="connsiteX5" fmla="*/ 6507860 w 6566879"/>
              <a:gd name="connsiteY5" fmla="*/ 5826207 h 5826207"/>
              <a:gd name="connsiteX6" fmla="*/ 174891 w 6566879"/>
              <a:gd name="connsiteY6" fmla="*/ 5826207 h 5826207"/>
              <a:gd name="connsiteX7" fmla="*/ 482 w 6566879"/>
              <a:gd name="connsiteY7" fmla="*/ 5651798 h 5826207"/>
              <a:gd name="connsiteX8" fmla="*/ 482 w 6566879"/>
              <a:gd name="connsiteY8" fmla="*/ 3041 h 5826207"/>
              <a:gd name="connsiteX0" fmla="*/ 482 w 6566879"/>
              <a:gd name="connsiteY0" fmla="*/ 3041 h 5826207"/>
              <a:gd name="connsiteX1" fmla="*/ 147182 w 6566879"/>
              <a:gd name="connsiteY1" fmla="*/ 4123 h 5826207"/>
              <a:gd name="connsiteX2" fmla="*/ 6517097 w 6566879"/>
              <a:gd name="connsiteY2" fmla="*/ 4123 h 5826207"/>
              <a:gd name="connsiteX3" fmla="*/ 6529869 w 6566879"/>
              <a:gd name="connsiteY3" fmla="*/ 15741 h 5826207"/>
              <a:gd name="connsiteX4" fmla="*/ 6539145 w 6566879"/>
              <a:gd name="connsiteY4" fmla="*/ 5675652 h 5826207"/>
              <a:gd name="connsiteX5" fmla="*/ 6507860 w 6566879"/>
              <a:gd name="connsiteY5" fmla="*/ 5826207 h 5826207"/>
              <a:gd name="connsiteX6" fmla="*/ 174891 w 6566879"/>
              <a:gd name="connsiteY6" fmla="*/ 5826207 h 5826207"/>
              <a:gd name="connsiteX7" fmla="*/ 482 w 6566879"/>
              <a:gd name="connsiteY7" fmla="*/ 5651798 h 5826207"/>
              <a:gd name="connsiteX8" fmla="*/ 482 w 6566879"/>
              <a:gd name="connsiteY8" fmla="*/ 3041 h 5826207"/>
              <a:gd name="connsiteX0" fmla="*/ 482 w 6566879"/>
              <a:gd name="connsiteY0" fmla="*/ 3041 h 5826207"/>
              <a:gd name="connsiteX1" fmla="*/ 147182 w 6566879"/>
              <a:gd name="connsiteY1" fmla="*/ 4123 h 5826207"/>
              <a:gd name="connsiteX2" fmla="*/ 6517097 w 6566879"/>
              <a:gd name="connsiteY2" fmla="*/ 4123 h 5826207"/>
              <a:gd name="connsiteX3" fmla="*/ 6529869 w 6566879"/>
              <a:gd name="connsiteY3" fmla="*/ 15741 h 5826207"/>
              <a:gd name="connsiteX4" fmla="*/ 6539145 w 6566879"/>
              <a:gd name="connsiteY4" fmla="*/ 5675652 h 5826207"/>
              <a:gd name="connsiteX5" fmla="*/ 6533566 w 6566879"/>
              <a:gd name="connsiteY5" fmla="*/ 5826207 h 5826207"/>
              <a:gd name="connsiteX6" fmla="*/ 174891 w 6566879"/>
              <a:gd name="connsiteY6" fmla="*/ 5826207 h 5826207"/>
              <a:gd name="connsiteX7" fmla="*/ 482 w 6566879"/>
              <a:gd name="connsiteY7" fmla="*/ 5651798 h 5826207"/>
              <a:gd name="connsiteX8" fmla="*/ 482 w 6566879"/>
              <a:gd name="connsiteY8" fmla="*/ 3041 h 5826207"/>
              <a:gd name="connsiteX0" fmla="*/ 482 w 6581608"/>
              <a:gd name="connsiteY0" fmla="*/ 3041 h 5826207"/>
              <a:gd name="connsiteX1" fmla="*/ 147182 w 6581608"/>
              <a:gd name="connsiteY1" fmla="*/ 4123 h 5826207"/>
              <a:gd name="connsiteX2" fmla="*/ 6517097 w 6581608"/>
              <a:gd name="connsiteY2" fmla="*/ 4123 h 5826207"/>
              <a:gd name="connsiteX3" fmla="*/ 6564159 w 6581608"/>
              <a:gd name="connsiteY3" fmla="*/ 15741 h 5826207"/>
              <a:gd name="connsiteX4" fmla="*/ 6539145 w 6581608"/>
              <a:gd name="connsiteY4" fmla="*/ 5675652 h 5826207"/>
              <a:gd name="connsiteX5" fmla="*/ 6533566 w 6581608"/>
              <a:gd name="connsiteY5" fmla="*/ 5826207 h 5826207"/>
              <a:gd name="connsiteX6" fmla="*/ 174891 w 6581608"/>
              <a:gd name="connsiteY6" fmla="*/ 5826207 h 5826207"/>
              <a:gd name="connsiteX7" fmla="*/ 482 w 6581608"/>
              <a:gd name="connsiteY7" fmla="*/ 5651798 h 5826207"/>
              <a:gd name="connsiteX8" fmla="*/ 482 w 6581608"/>
              <a:gd name="connsiteY8" fmla="*/ 3041 h 5826207"/>
              <a:gd name="connsiteX0" fmla="*/ 482 w 6579900"/>
              <a:gd name="connsiteY0" fmla="*/ 14158 h 5837324"/>
              <a:gd name="connsiteX1" fmla="*/ 147182 w 6579900"/>
              <a:gd name="connsiteY1" fmla="*/ 15240 h 5837324"/>
              <a:gd name="connsiteX2" fmla="*/ 6513287 w 6579900"/>
              <a:gd name="connsiteY2" fmla="*/ 0 h 5837324"/>
              <a:gd name="connsiteX3" fmla="*/ 6564159 w 6579900"/>
              <a:gd name="connsiteY3" fmla="*/ 26858 h 5837324"/>
              <a:gd name="connsiteX4" fmla="*/ 6539145 w 6579900"/>
              <a:gd name="connsiteY4" fmla="*/ 5686769 h 5837324"/>
              <a:gd name="connsiteX5" fmla="*/ 6533566 w 6579900"/>
              <a:gd name="connsiteY5" fmla="*/ 5837324 h 5837324"/>
              <a:gd name="connsiteX6" fmla="*/ 174891 w 6579900"/>
              <a:gd name="connsiteY6" fmla="*/ 5837324 h 5837324"/>
              <a:gd name="connsiteX7" fmla="*/ 482 w 6579900"/>
              <a:gd name="connsiteY7" fmla="*/ 5662915 h 5837324"/>
              <a:gd name="connsiteX8" fmla="*/ 482 w 6579900"/>
              <a:gd name="connsiteY8" fmla="*/ 14158 h 5837324"/>
              <a:gd name="connsiteX0" fmla="*/ 585 w 6580003"/>
              <a:gd name="connsiteY0" fmla="*/ 14158 h 5837324"/>
              <a:gd name="connsiteX1" fmla="*/ 135855 w 6580003"/>
              <a:gd name="connsiteY1" fmla="*/ 11430 h 5837324"/>
              <a:gd name="connsiteX2" fmla="*/ 6513390 w 6580003"/>
              <a:gd name="connsiteY2" fmla="*/ 0 h 5837324"/>
              <a:gd name="connsiteX3" fmla="*/ 6564262 w 6580003"/>
              <a:gd name="connsiteY3" fmla="*/ 26858 h 5837324"/>
              <a:gd name="connsiteX4" fmla="*/ 6539248 w 6580003"/>
              <a:gd name="connsiteY4" fmla="*/ 5686769 h 5837324"/>
              <a:gd name="connsiteX5" fmla="*/ 6533669 w 6580003"/>
              <a:gd name="connsiteY5" fmla="*/ 5837324 h 5837324"/>
              <a:gd name="connsiteX6" fmla="*/ 174994 w 6580003"/>
              <a:gd name="connsiteY6" fmla="*/ 5837324 h 5837324"/>
              <a:gd name="connsiteX7" fmla="*/ 585 w 6580003"/>
              <a:gd name="connsiteY7" fmla="*/ 5662915 h 5837324"/>
              <a:gd name="connsiteX8" fmla="*/ 585 w 6580003"/>
              <a:gd name="connsiteY8" fmla="*/ 14158 h 5837324"/>
              <a:gd name="connsiteX0" fmla="*/ 512 w 6587550"/>
              <a:gd name="connsiteY0" fmla="*/ 2728 h 5837324"/>
              <a:gd name="connsiteX1" fmla="*/ 143402 w 6587550"/>
              <a:gd name="connsiteY1" fmla="*/ 11430 h 5837324"/>
              <a:gd name="connsiteX2" fmla="*/ 6520937 w 6587550"/>
              <a:gd name="connsiteY2" fmla="*/ 0 h 5837324"/>
              <a:gd name="connsiteX3" fmla="*/ 6571809 w 6587550"/>
              <a:gd name="connsiteY3" fmla="*/ 26858 h 5837324"/>
              <a:gd name="connsiteX4" fmla="*/ 6546795 w 6587550"/>
              <a:gd name="connsiteY4" fmla="*/ 5686769 h 5837324"/>
              <a:gd name="connsiteX5" fmla="*/ 6541216 w 6587550"/>
              <a:gd name="connsiteY5" fmla="*/ 5837324 h 5837324"/>
              <a:gd name="connsiteX6" fmla="*/ 182541 w 6587550"/>
              <a:gd name="connsiteY6" fmla="*/ 5837324 h 5837324"/>
              <a:gd name="connsiteX7" fmla="*/ 8132 w 6587550"/>
              <a:gd name="connsiteY7" fmla="*/ 5662915 h 5837324"/>
              <a:gd name="connsiteX8" fmla="*/ 512 w 6587550"/>
              <a:gd name="connsiteY8" fmla="*/ 2728 h 5837324"/>
              <a:gd name="connsiteX0" fmla="*/ 512 w 6587550"/>
              <a:gd name="connsiteY0" fmla="*/ 4192 h 5838788"/>
              <a:gd name="connsiteX1" fmla="*/ 143402 w 6587550"/>
              <a:gd name="connsiteY1" fmla="*/ 1464 h 5838788"/>
              <a:gd name="connsiteX2" fmla="*/ 6520937 w 6587550"/>
              <a:gd name="connsiteY2" fmla="*/ 1464 h 5838788"/>
              <a:gd name="connsiteX3" fmla="*/ 6571809 w 6587550"/>
              <a:gd name="connsiteY3" fmla="*/ 28322 h 5838788"/>
              <a:gd name="connsiteX4" fmla="*/ 6546795 w 6587550"/>
              <a:gd name="connsiteY4" fmla="*/ 5688233 h 5838788"/>
              <a:gd name="connsiteX5" fmla="*/ 6541216 w 6587550"/>
              <a:gd name="connsiteY5" fmla="*/ 5838788 h 5838788"/>
              <a:gd name="connsiteX6" fmla="*/ 182541 w 6587550"/>
              <a:gd name="connsiteY6" fmla="*/ 5838788 h 5838788"/>
              <a:gd name="connsiteX7" fmla="*/ 8132 w 6587550"/>
              <a:gd name="connsiteY7" fmla="*/ 5664379 h 5838788"/>
              <a:gd name="connsiteX8" fmla="*/ 512 w 6587550"/>
              <a:gd name="connsiteY8" fmla="*/ 4192 h 5838788"/>
              <a:gd name="connsiteX0" fmla="*/ 194 w 6587232"/>
              <a:gd name="connsiteY0" fmla="*/ 5605 h 5840201"/>
              <a:gd name="connsiteX1" fmla="*/ 143084 w 6587232"/>
              <a:gd name="connsiteY1" fmla="*/ 2877 h 5840201"/>
              <a:gd name="connsiteX2" fmla="*/ 6520619 w 6587232"/>
              <a:gd name="connsiteY2" fmla="*/ 2877 h 5840201"/>
              <a:gd name="connsiteX3" fmla="*/ 6571491 w 6587232"/>
              <a:gd name="connsiteY3" fmla="*/ 29735 h 5840201"/>
              <a:gd name="connsiteX4" fmla="*/ 6546477 w 6587232"/>
              <a:gd name="connsiteY4" fmla="*/ 5689646 h 5840201"/>
              <a:gd name="connsiteX5" fmla="*/ 6540898 w 6587232"/>
              <a:gd name="connsiteY5" fmla="*/ 5840201 h 5840201"/>
              <a:gd name="connsiteX6" fmla="*/ 182223 w 6587232"/>
              <a:gd name="connsiteY6" fmla="*/ 5840201 h 5840201"/>
              <a:gd name="connsiteX7" fmla="*/ 7814 w 6587232"/>
              <a:gd name="connsiteY7" fmla="*/ 5665792 h 5840201"/>
              <a:gd name="connsiteX8" fmla="*/ 194 w 6587232"/>
              <a:gd name="connsiteY8" fmla="*/ 5605 h 5840201"/>
              <a:gd name="connsiteX0" fmla="*/ 194 w 6582696"/>
              <a:gd name="connsiteY0" fmla="*/ 5605 h 5840201"/>
              <a:gd name="connsiteX1" fmla="*/ 143084 w 6582696"/>
              <a:gd name="connsiteY1" fmla="*/ 2877 h 5840201"/>
              <a:gd name="connsiteX2" fmla="*/ 6520619 w 6582696"/>
              <a:gd name="connsiteY2" fmla="*/ 2877 h 5840201"/>
              <a:gd name="connsiteX3" fmla="*/ 6571491 w 6582696"/>
              <a:gd name="connsiteY3" fmla="*/ 29735 h 5840201"/>
              <a:gd name="connsiteX4" fmla="*/ 6546477 w 6582696"/>
              <a:gd name="connsiteY4" fmla="*/ 5689646 h 5840201"/>
              <a:gd name="connsiteX5" fmla="*/ 6540898 w 6582696"/>
              <a:gd name="connsiteY5" fmla="*/ 5840201 h 5840201"/>
              <a:gd name="connsiteX6" fmla="*/ 182223 w 6582696"/>
              <a:gd name="connsiteY6" fmla="*/ 5840201 h 5840201"/>
              <a:gd name="connsiteX7" fmla="*/ 7814 w 6582696"/>
              <a:gd name="connsiteY7" fmla="*/ 5665792 h 5840201"/>
              <a:gd name="connsiteX8" fmla="*/ 194 w 6582696"/>
              <a:gd name="connsiteY8" fmla="*/ 5605 h 5840201"/>
              <a:gd name="connsiteX0" fmla="*/ 194 w 6616415"/>
              <a:gd name="connsiteY0" fmla="*/ 5605 h 5840201"/>
              <a:gd name="connsiteX1" fmla="*/ 143084 w 6616415"/>
              <a:gd name="connsiteY1" fmla="*/ 2877 h 5840201"/>
              <a:gd name="connsiteX2" fmla="*/ 6573959 w 6616415"/>
              <a:gd name="connsiteY2" fmla="*/ 2877 h 5840201"/>
              <a:gd name="connsiteX3" fmla="*/ 6571491 w 6616415"/>
              <a:gd name="connsiteY3" fmla="*/ 29735 h 5840201"/>
              <a:gd name="connsiteX4" fmla="*/ 6546477 w 6616415"/>
              <a:gd name="connsiteY4" fmla="*/ 5689646 h 5840201"/>
              <a:gd name="connsiteX5" fmla="*/ 6540898 w 6616415"/>
              <a:gd name="connsiteY5" fmla="*/ 5840201 h 5840201"/>
              <a:gd name="connsiteX6" fmla="*/ 182223 w 6616415"/>
              <a:gd name="connsiteY6" fmla="*/ 5840201 h 5840201"/>
              <a:gd name="connsiteX7" fmla="*/ 7814 w 6616415"/>
              <a:gd name="connsiteY7" fmla="*/ 5665792 h 5840201"/>
              <a:gd name="connsiteX8" fmla="*/ 194 w 6616415"/>
              <a:gd name="connsiteY8" fmla="*/ 5605 h 5840201"/>
              <a:gd name="connsiteX0" fmla="*/ 194 w 6574238"/>
              <a:gd name="connsiteY0" fmla="*/ 5605 h 5840201"/>
              <a:gd name="connsiteX1" fmla="*/ 143084 w 6574238"/>
              <a:gd name="connsiteY1" fmla="*/ 2877 h 5840201"/>
              <a:gd name="connsiteX2" fmla="*/ 6573959 w 6574238"/>
              <a:gd name="connsiteY2" fmla="*/ 2877 h 5840201"/>
              <a:gd name="connsiteX3" fmla="*/ 6571491 w 6574238"/>
              <a:gd name="connsiteY3" fmla="*/ 29735 h 5840201"/>
              <a:gd name="connsiteX4" fmla="*/ 6546477 w 6574238"/>
              <a:gd name="connsiteY4" fmla="*/ 5689646 h 5840201"/>
              <a:gd name="connsiteX5" fmla="*/ 6540898 w 6574238"/>
              <a:gd name="connsiteY5" fmla="*/ 5840201 h 5840201"/>
              <a:gd name="connsiteX6" fmla="*/ 182223 w 6574238"/>
              <a:gd name="connsiteY6" fmla="*/ 5840201 h 5840201"/>
              <a:gd name="connsiteX7" fmla="*/ 7814 w 6574238"/>
              <a:gd name="connsiteY7" fmla="*/ 5665792 h 5840201"/>
              <a:gd name="connsiteX8" fmla="*/ 194 w 6574238"/>
              <a:gd name="connsiteY8" fmla="*/ 5605 h 5840201"/>
              <a:gd name="connsiteX0" fmla="*/ 194 w 6574238"/>
              <a:gd name="connsiteY0" fmla="*/ 5605 h 5840201"/>
              <a:gd name="connsiteX1" fmla="*/ 143084 w 6574238"/>
              <a:gd name="connsiteY1" fmla="*/ 2877 h 5840201"/>
              <a:gd name="connsiteX2" fmla="*/ 6573959 w 6574238"/>
              <a:gd name="connsiteY2" fmla="*/ 2877 h 5840201"/>
              <a:gd name="connsiteX3" fmla="*/ 6571491 w 6574238"/>
              <a:gd name="connsiteY3" fmla="*/ 29735 h 5840201"/>
              <a:gd name="connsiteX4" fmla="*/ 6546477 w 6574238"/>
              <a:gd name="connsiteY4" fmla="*/ 5689646 h 5840201"/>
              <a:gd name="connsiteX5" fmla="*/ 6567568 w 6574238"/>
              <a:gd name="connsiteY5" fmla="*/ 5840201 h 5840201"/>
              <a:gd name="connsiteX6" fmla="*/ 182223 w 6574238"/>
              <a:gd name="connsiteY6" fmla="*/ 5840201 h 5840201"/>
              <a:gd name="connsiteX7" fmla="*/ 7814 w 6574238"/>
              <a:gd name="connsiteY7" fmla="*/ 5665792 h 5840201"/>
              <a:gd name="connsiteX8" fmla="*/ 194 w 6574238"/>
              <a:gd name="connsiteY8" fmla="*/ 5605 h 5840201"/>
              <a:gd name="connsiteX0" fmla="*/ 194 w 6579818"/>
              <a:gd name="connsiteY0" fmla="*/ 5605 h 5840201"/>
              <a:gd name="connsiteX1" fmla="*/ 143084 w 6579818"/>
              <a:gd name="connsiteY1" fmla="*/ 2877 h 5840201"/>
              <a:gd name="connsiteX2" fmla="*/ 6573959 w 6579818"/>
              <a:gd name="connsiteY2" fmla="*/ 2877 h 5840201"/>
              <a:gd name="connsiteX3" fmla="*/ 6571491 w 6579818"/>
              <a:gd name="connsiteY3" fmla="*/ 29735 h 5840201"/>
              <a:gd name="connsiteX4" fmla="*/ 6576957 w 6579818"/>
              <a:gd name="connsiteY4" fmla="*/ 5689646 h 5840201"/>
              <a:gd name="connsiteX5" fmla="*/ 6567568 w 6579818"/>
              <a:gd name="connsiteY5" fmla="*/ 5840201 h 5840201"/>
              <a:gd name="connsiteX6" fmla="*/ 182223 w 6579818"/>
              <a:gd name="connsiteY6" fmla="*/ 5840201 h 5840201"/>
              <a:gd name="connsiteX7" fmla="*/ 7814 w 6579818"/>
              <a:gd name="connsiteY7" fmla="*/ 5665792 h 5840201"/>
              <a:gd name="connsiteX8" fmla="*/ 194 w 6579818"/>
              <a:gd name="connsiteY8" fmla="*/ 5605 h 5840201"/>
              <a:gd name="connsiteX0" fmla="*/ 194 w 6576957"/>
              <a:gd name="connsiteY0" fmla="*/ 5605 h 5840201"/>
              <a:gd name="connsiteX1" fmla="*/ 143084 w 6576957"/>
              <a:gd name="connsiteY1" fmla="*/ 2877 h 5840201"/>
              <a:gd name="connsiteX2" fmla="*/ 6573959 w 6576957"/>
              <a:gd name="connsiteY2" fmla="*/ 2877 h 5840201"/>
              <a:gd name="connsiteX3" fmla="*/ 6571491 w 6576957"/>
              <a:gd name="connsiteY3" fmla="*/ 29735 h 5840201"/>
              <a:gd name="connsiteX4" fmla="*/ 6576957 w 6576957"/>
              <a:gd name="connsiteY4" fmla="*/ 5689646 h 5840201"/>
              <a:gd name="connsiteX5" fmla="*/ 6567568 w 6576957"/>
              <a:gd name="connsiteY5" fmla="*/ 5840201 h 5840201"/>
              <a:gd name="connsiteX6" fmla="*/ 182223 w 6576957"/>
              <a:gd name="connsiteY6" fmla="*/ 5840201 h 5840201"/>
              <a:gd name="connsiteX7" fmla="*/ 7814 w 6576957"/>
              <a:gd name="connsiteY7" fmla="*/ 5665792 h 5840201"/>
              <a:gd name="connsiteX8" fmla="*/ 194 w 6576957"/>
              <a:gd name="connsiteY8" fmla="*/ 5605 h 5840201"/>
              <a:gd name="connsiteX0" fmla="*/ 194 w 6576957"/>
              <a:gd name="connsiteY0" fmla="*/ 5605 h 5840201"/>
              <a:gd name="connsiteX1" fmla="*/ 143084 w 6576957"/>
              <a:gd name="connsiteY1" fmla="*/ 2877 h 5840201"/>
              <a:gd name="connsiteX2" fmla="*/ 6573959 w 6576957"/>
              <a:gd name="connsiteY2" fmla="*/ 2877 h 5840201"/>
              <a:gd name="connsiteX3" fmla="*/ 6571491 w 6576957"/>
              <a:gd name="connsiteY3" fmla="*/ 29735 h 5840201"/>
              <a:gd name="connsiteX4" fmla="*/ 6576957 w 6576957"/>
              <a:gd name="connsiteY4" fmla="*/ 5689646 h 5840201"/>
              <a:gd name="connsiteX5" fmla="*/ 6567568 w 6576957"/>
              <a:gd name="connsiteY5" fmla="*/ 5840201 h 5840201"/>
              <a:gd name="connsiteX6" fmla="*/ 1413495 w 6576957"/>
              <a:gd name="connsiteY6" fmla="*/ 5840201 h 5840201"/>
              <a:gd name="connsiteX7" fmla="*/ 7814 w 6576957"/>
              <a:gd name="connsiteY7" fmla="*/ 5665792 h 5840201"/>
              <a:gd name="connsiteX8" fmla="*/ 194 w 6576957"/>
              <a:gd name="connsiteY8" fmla="*/ 5605 h 5840201"/>
              <a:gd name="connsiteX0" fmla="*/ 1434 w 6578197"/>
              <a:gd name="connsiteY0" fmla="*/ 5605 h 5840201"/>
              <a:gd name="connsiteX1" fmla="*/ 144324 w 6578197"/>
              <a:gd name="connsiteY1" fmla="*/ 2877 h 5840201"/>
              <a:gd name="connsiteX2" fmla="*/ 6575199 w 6578197"/>
              <a:gd name="connsiteY2" fmla="*/ 2877 h 5840201"/>
              <a:gd name="connsiteX3" fmla="*/ 6572731 w 6578197"/>
              <a:gd name="connsiteY3" fmla="*/ 29735 h 5840201"/>
              <a:gd name="connsiteX4" fmla="*/ 6578197 w 6578197"/>
              <a:gd name="connsiteY4" fmla="*/ 5689646 h 5840201"/>
              <a:gd name="connsiteX5" fmla="*/ 6568808 w 6578197"/>
              <a:gd name="connsiteY5" fmla="*/ 5840201 h 5840201"/>
              <a:gd name="connsiteX6" fmla="*/ 1414735 w 6578197"/>
              <a:gd name="connsiteY6" fmla="*/ 5840201 h 5840201"/>
              <a:gd name="connsiteX7" fmla="*/ 0 w 6578197"/>
              <a:gd name="connsiteY7" fmla="*/ 4610250 h 5840201"/>
              <a:gd name="connsiteX8" fmla="*/ 1434 w 6578197"/>
              <a:gd name="connsiteY8" fmla="*/ 5605 h 5840201"/>
              <a:gd name="connsiteX0" fmla="*/ 1434 w 6578197"/>
              <a:gd name="connsiteY0" fmla="*/ 5605 h 5840237"/>
              <a:gd name="connsiteX1" fmla="*/ 144324 w 6578197"/>
              <a:gd name="connsiteY1" fmla="*/ 2877 h 5840237"/>
              <a:gd name="connsiteX2" fmla="*/ 6575199 w 6578197"/>
              <a:gd name="connsiteY2" fmla="*/ 2877 h 5840237"/>
              <a:gd name="connsiteX3" fmla="*/ 6572731 w 6578197"/>
              <a:gd name="connsiteY3" fmla="*/ 29735 h 5840237"/>
              <a:gd name="connsiteX4" fmla="*/ 6578197 w 6578197"/>
              <a:gd name="connsiteY4" fmla="*/ 5689646 h 5840237"/>
              <a:gd name="connsiteX5" fmla="*/ 6568808 w 6578197"/>
              <a:gd name="connsiteY5" fmla="*/ 5840201 h 5840237"/>
              <a:gd name="connsiteX6" fmla="*/ 1414735 w 6578197"/>
              <a:gd name="connsiteY6" fmla="*/ 5840201 h 5840237"/>
              <a:gd name="connsiteX7" fmla="*/ 0 w 6578197"/>
              <a:gd name="connsiteY7" fmla="*/ 4610250 h 5840237"/>
              <a:gd name="connsiteX8" fmla="*/ 1434 w 6578197"/>
              <a:gd name="connsiteY8" fmla="*/ 5605 h 5840237"/>
              <a:gd name="connsiteX0" fmla="*/ 1434 w 6578197"/>
              <a:gd name="connsiteY0" fmla="*/ 5605 h 5840237"/>
              <a:gd name="connsiteX1" fmla="*/ 210972 w 6578197"/>
              <a:gd name="connsiteY1" fmla="*/ 2877 h 5840237"/>
              <a:gd name="connsiteX2" fmla="*/ 6575199 w 6578197"/>
              <a:gd name="connsiteY2" fmla="*/ 2877 h 5840237"/>
              <a:gd name="connsiteX3" fmla="*/ 6572731 w 6578197"/>
              <a:gd name="connsiteY3" fmla="*/ 29735 h 5840237"/>
              <a:gd name="connsiteX4" fmla="*/ 6578197 w 6578197"/>
              <a:gd name="connsiteY4" fmla="*/ 5689646 h 5840237"/>
              <a:gd name="connsiteX5" fmla="*/ 6568808 w 6578197"/>
              <a:gd name="connsiteY5" fmla="*/ 5840201 h 5840237"/>
              <a:gd name="connsiteX6" fmla="*/ 1414735 w 6578197"/>
              <a:gd name="connsiteY6" fmla="*/ 5840201 h 5840237"/>
              <a:gd name="connsiteX7" fmla="*/ 0 w 6578197"/>
              <a:gd name="connsiteY7" fmla="*/ 4610250 h 5840237"/>
              <a:gd name="connsiteX8" fmla="*/ 1434 w 6578197"/>
              <a:gd name="connsiteY8" fmla="*/ 5605 h 5840237"/>
              <a:gd name="connsiteX0" fmla="*/ 210337 w 6645808"/>
              <a:gd name="connsiteY0" fmla="*/ 4395 h 5841518"/>
              <a:gd name="connsiteX1" fmla="*/ 278583 w 6645808"/>
              <a:gd name="connsiteY1" fmla="*/ 4194 h 5841518"/>
              <a:gd name="connsiteX2" fmla="*/ 6642810 w 6645808"/>
              <a:gd name="connsiteY2" fmla="*/ 4194 h 5841518"/>
              <a:gd name="connsiteX3" fmla="*/ 6640342 w 6645808"/>
              <a:gd name="connsiteY3" fmla="*/ 31052 h 5841518"/>
              <a:gd name="connsiteX4" fmla="*/ 6645808 w 6645808"/>
              <a:gd name="connsiteY4" fmla="*/ 5690963 h 5841518"/>
              <a:gd name="connsiteX5" fmla="*/ 6636419 w 6645808"/>
              <a:gd name="connsiteY5" fmla="*/ 5841518 h 5841518"/>
              <a:gd name="connsiteX6" fmla="*/ 1482346 w 6645808"/>
              <a:gd name="connsiteY6" fmla="*/ 5841518 h 5841518"/>
              <a:gd name="connsiteX7" fmla="*/ 67611 w 6645808"/>
              <a:gd name="connsiteY7" fmla="*/ 4611567 h 5841518"/>
              <a:gd name="connsiteX8" fmla="*/ 210337 w 6645808"/>
              <a:gd name="connsiteY8" fmla="*/ 4395 h 5841518"/>
              <a:gd name="connsiteX0" fmla="*/ 95393 w 6530864"/>
              <a:gd name="connsiteY0" fmla="*/ 4395 h 5841518"/>
              <a:gd name="connsiteX1" fmla="*/ 163639 w 6530864"/>
              <a:gd name="connsiteY1" fmla="*/ 4194 h 5841518"/>
              <a:gd name="connsiteX2" fmla="*/ 6527866 w 6530864"/>
              <a:gd name="connsiteY2" fmla="*/ 4194 h 5841518"/>
              <a:gd name="connsiteX3" fmla="*/ 6525398 w 6530864"/>
              <a:gd name="connsiteY3" fmla="*/ 31052 h 5841518"/>
              <a:gd name="connsiteX4" fmla="*/ 6530864 w 6530864"/>
              <a:gd name="connsiteY4" fmla="*/ 5690963 h 5841518"/>
              <a:gd name="connsiteX5" fmla="*/ 6521475 w 6530864"/>
              <a:gd name="connsiteY5" fmla="*/ 5841518 h 5841518"/>
              <a:gd name="connsiteX6" fmla="*/ 1367402 w 6530864"/>
              <a:gd name="connsiteY6" fmla="*/ 5841518 h 5841518"/>
              <a:gd name="connsiteX7" fmla="*/ 93959 w 6530864"/>
              <a:gd name="connsiteY7" fmla="*/ 4629256 h 5841518"/>
              <a:gd name="connsiteX8" fmla="*/ 95393 w 6530864"/>
              <a:gd name="connsiteY8" fmla="*/ 4395 h 5841518"/>
              <a:gd name="connsiteX0" fmla="*/ 3011 w 6438482"/>
              <a:gd name="connsiteY0" fmla="*/ 4395 h 5841518"/>
              <a:gd name="connsiteX1" fmla="*/ 71257 w 6438482"/>
              <a:gd name="connsiteY1" fmla="*/ 4194 h 5841518"/>
              <a:gd name="connsiteX2" fmla="*/ 6435484 w 6438482"/>
              <a:gd name="connsiteY2" fmla="*/ 4194 h 5841518"/>
              <a:gd name="connsiteX3" fmla="*/ 6433016 w 6438482"/>
              <a:gd name="connsiteY3" fmla="*/ 31052 h 5841518"/>
              <a:gd name="connsiteX4" fmla="*/ 6438482 w 6438482"/>
              <a:gd name="connsiteY4" fmla="*/ 5690963 h 5841518"/>
              <a:gd name="connsiteX5" fmla="*/ 6429093 w 6438482"/>
              <a:gd name="connsiteY5" fmla="*/ 5841518 h 5841518"/>
              <a:gd name="connsiteX6" fmla="*/ 1275020 w 6438482"/>
              <a:gd name="connsiteY6" fmla="*/ 5841518 h 5841518"/>
              <a:gd name="connsiteX7" fmla="*/ 1577 w 6438482"/>
              <a:gd name="connsiteY7" fmla="*/ 4629256 h 5841518"/>
              <a:gd name="connsiteX8" fmla="*/ 3011 w 6438482"/>
              <a:gd name="connsiteY8" fmla="*/ 4395 h 5841518"/>
              <a:gd name="connsiteX0" fmla="*/ 95194 w 6530665"/>
              <a:gd name="connsiteY0" fmla="*/ 4395 h 5841518"/>
              <a:gd name="connsiteX1" fmla="*/ 163440 w 6530665"/>
              <a:gd name="connsiteY1" fmla="*/ 4194 h 5841518"/>
              <a:gd name="connsiteX2" fmla="*/ 6527667 w 6530665"/>
              <a:gd name="connsiteY2" fmla="*/ 4194 h 5841518"/>
              <a:gd name="connsiteX3" fmla="*/ 6525199 w 6530665"/>
              <a:gd name="connsiteY3" fmla="*/ 31052 h 5841518"/>
              <a:gd name="connsiteX4" fmla="*/ 6530665 w 6530665"/>
              <a:gd name="connsiteY4" fmla="*/ 5690963 h 5841518"/>
              <a:gd name="connsiteX5" fmla="*/ 6521276 w 6530665"/>
              <a:gd name="connsiteY5" fmla="*/ 5841518 h 5841518"/>
              <a:gd name="connsiteX6" fmla="*/ 1364537 w 6530665"/>
              <a:gd name="connsiteY6" fmla="*/ 5831410 h 5841518"/>
              <a:gd name="connsiteX7" fmla="*/ 93760 w 6530665"/>
              <a:gd name="connsiteY7" fmla="*/ 4629256 h 5841518"/>
              <a:gd name="connsiteX8" fmla="*/ 95194 w 6530665"/>
              <a:gd name="connsiteY8" fmla="*/ 4395 h 5841518"/>
              <a:gd name="connsiteX0" fmla="*/ 95194 w 6530665"/>
              <a:gd name="connsiteY0" fmla="*/ 4395 h 5841518"/>
              <a:gd name="connsiteX1" fmla="*/ 163440 w 6530665"/>
              <a:gd name="connsiteY1" fmla="*/ 4194 h 5841518"/>
              <a:gd name="connsiteX2" fmla="*/ 6527667 w 6530665"/>
              <a:gd name="connsiteY2" fmla="*/ 4194 h 5841518"/>
              <a:gd name="connsiteX3" fmla="*/ 6525199 w 6530665"/>
              <a:gd name="connsiteY3" fmla="*/ 31052 h 5841518"/>
              <a:gd name="connsiteX4" fmla="*/ 6530665 w 6530665"/>
              <a:gd name="connsiteY4" fmla="*/ 5690963 h 5841518"/>
              <a:gd name="connsiteX5" fmla="*/ 6521276 w 6530665"/>
              <a:gd name="connsiteY5" fmla="*/ 5841518 h 5841518"/>
              <a:gd name="connsiteX6" fmla="*/ 1364537 w 6530665"/>
              <a:gd name="connsiteY6" fmla="*/ 5831410 h 5841518"/>
              <a:gd name="connsiteX7" fmla="*/ 93760 w 6530665"/>
              <a:gd name="connsiteY7" fmla="*/ 4629256 h 5841518"/>
              <a:gd name="connsiteX8" fmla="*/ 95194 w 6530665"/>
              <a:gd name="connsiteY8" fmla="*/ 4395 h 5841518"/>
              <a:gd name="connsiteX0" fmla="*/ 6345 w 6441816"/>
              <a:gd name="connsiteY0" fmla="*/ 4395 h 5841518"/>
              <a:gd name="connsiteX1" fmla="*/ 74591 w 6441816"/>
              <a:gd name="connsiteY1" fmla="*/ 4194 h 5841518"/>
              <a:gd name="connsiteX2" fmla="*/ 6438818 w 6441816"/>
              <a:gd name="connsiteY2" fmla="*/ 4194 h 5841518"/>
              <a:gd name="connsiteX3" fmla="*/ 6436350 w 6441816"/>
              <a:gd name="connsiteY3" fmla="*/ 31052 h 5841518"/>
              <a:gd name="connsiteX4" fmla="*/ 6441816 w 6441816"/>
              <a:gd name="connsiteY4" fmla="*/ 5690963 h 5841518"/>
              <a:gd name="connsiteX5" fmla="*/ 6432427 w 6441816"/>
              <a:gd name="connsiteY5" fmla="*/ 5841518 h 5841518"/>
              <a:gd name="connsiteX6" fmla="*/ 1275688 w 6441816"/>
              <a:gd name="connsiteY6" fmla="*/ 5831410 h 5841518"/>
              <a:gd name="connsiteX7" fmla="*/ 4911 w 6441816"/>
              <a:gd name="connsiteY7" fmla="*/ 4629256 h 5841518"/>
              <a:gd name="connsiteX8" fmla="*/ 6345 w 6441816"/>
              <a:gd name="connsiteY8" fmla="*/ 4395 h 5841518"/>
              <a:gd name="connsiteX0" fmla="*/ 6345 w 6441816"/>
              <a:gd name="connsiteY0" fmla="*/ 4395 h 5841518"/>
              <a:gd name="connsiteX1" fmla="*/ 74591 w 6441816"/>
              <a:gd name="connsiteY1" fmla="*/ 4194 h 5841518"/>
              <a:gd name="connsiteX2" fmla="*/ 6438818 w 6441816"/>
              <a:gd name="connsiteY2" fmla="*/ 4194 h 5841518"/>
              <a:gd name="connsiteX3" fmla="*/ 6436350 w 6441816"/>
              <a:gd name="connsiteY3" fmla="*/ 31052 h 5841518"/>
              <a:gd name="connsiteX4" fmla="*/ 6441816 w 6441816"/>
              <a:gd name="connsiteY4" fmla="*/ 5690963 h 5841518"/>
              <a:gd name="connsiteX5" fmla="*/ 6432427 w 6441816"/>
              <a:gd name="connsiteY5" fmla="*/ 5841518 h 5841518"/>
              <a:gd name="connsiteX6" fmla="*/ 1275688 w 6441816"/>
              <a:gd name="connsiteY6" fmla="*/ 5831410 h 5841518"/>
              <a:gd name="connsiteX7" fmla="*/ 4911 w 6441816"/>
              <a:gd name="connsiteY7" fmla="*/ 4629256 h 5841518"/>
              <a:gd name="connsiteX8" fmla="*/ 6345 w 6441816"/>
              <a:gd name="connsiteY8" fmla="*/ 4395 h 5841518"/>
              <a:gd name="connsiteX0" fmla="*/ 4391 w 6439862"/>
              <a:gd name="connsiteY0" fmla="*/ 4395 h 5841518"/>
              <a:gd name="connsiteX1" fmla="*/ 72637 w 6439862"/>
              <a:gd name="connsiteY1" fmla="*/ 4194 h 5841518"/>
              <a:gd name="connsiteX2" fmla="*/ 6436864 w 6439862"/>
              <a:gd name="connsiteY2" fmla="*/ 4194 h 5841518"/>
              <a:gd name="connsiteX3" fmla="*/ 6434396 w 6439862"/>
              <a:gd name="connsiteY3" fmla="*/ 31052 h 5841518"/>
              <a:gd name="connsiteX4" fmla="*/ 6439862 w 6439862"/>
              <a:gd name="connsiteY4" fmla="*/ 5690963 h 5841518"/>
              <a:gd name="connsiteX5" fmla="*/ 6430473 w 6439862"/>
              <a:gd name="connsiteY5" fmla="*/ 5841518 h 5841518"/>
              <a:gd name="connsiteX6" fmla="*/ 1273734 w 6439862"/>
              <a:gd name="connsiteY6" fmla="*/ 5831410 h 5841518"/>
              <a:gd name="connsiteX7" fmla="*/ 5623 w 6439862"/>
              <a:gd name="connsiteY7" fmla="*/ 4603987 h 5841518"/>
              <a:gd name="connsiteX8" fmla="*/ 4391 w 6439862"/>
              <a:gd name="connsiteY8" fmla="*/ 4395 h 5841518"/>
              <a:gd name="connsiteX0" fmla="*/ 94405 w 6529876"/>
              <a:gd name="connsiteY0" fmla="*/ 4395 h 5841518"/>
              <a:gd name="connsiteX1" fmla="*/ 162651 w 6529876"/>
              <a:gd name="connsiteY1" fmla="*/ 4194 h 5841518"/>
              <a:gd name="connsiteX2" fmla="*/ 6526878 w 6529876"/>
              <a:gd name="connsiteY2" fmla="*/ 4194 h 5841518"/>
              <a:gd name="connsiteX3" fmla="*/ 6524410 w 6529876"/>
              <a:gd name="connsiteY3" fmla="*/ 31052 h 5841518"/>
              <a:gd name="connsiteX4" fmla="*/ 6529876 w 6529876"/>
              <a:gd name="connsiteY4" fmla="*/ 5690963 h 5841518"/>
              <a:gd name="connsiteX5" fmla="*/ 6520487 w 6529876"/>
              <a:gd name="connsiteY5" fmla="*/ 5841518 h 5841518"/>
              <a:gd name="connsiteX6" fmla="*/ 1379744 w 6529876"/>
              <a:gd name="connsiteY6" fmla="*/ 5828884 h 5841518"/>
              <a:gd name="connsiteX7" fmla="*/ 95637 w 6529876"/>
              <a:gd name="connsiteY7" fmla="*/ 4603987 h 5841518"/>
              <a:gd name="connsiteX8" fmla="*/ 94405 w 6529876"/>
              <a:gd name="connsiteY8" fmla="*/ 4395 h 5841518"/>
              <a:gd name="connsiteX0" fmla="*/ 94405 w 6529876"/>
              <a:gd name="connsiteY0" fmla="*/ 4395 h 5841518"/>
              <a:gd name="connsiteX1" fmla="*/ 162651 w 6529876"/>
              <a:gd name="connsiteY1" fmla="*/ 4194 h 5841518"/>
              <a:gd name="connsiteX2" fmla="*/ 6526878 w 6529876"/>
              <a:gd name="connsiteY2" fmla="*/ 4194 h 5841518"/>
              <a:gd name="connsiteX3" fmla="*/ 6524410 w 6529876"/>
              <a:gd name="connsiteY3" fmla="*/ 31052 h 5841518"/>
              <a:gd name="connsiteX4" fmla="*/ 6529876 w 6529876"/>
              <a:gd name="connsiteY4" fmla="*/ 5690963 h 5841518"/>
              <a:gd name="connsiteX5" fmla="*/ 6520487 w 6529876"/>
              <a:gd name="connsiteY5" fmla="*/ 5841518 h 5841518"/>
              <a:gd name="connsiteX6" fmla="*/ 1379744 w 6529876"/>
              <a:gd name="connsiteY6" fmla="*/ 5828884 h 5841518"/>
              <a:gd name="connsiteX7" fmla="*/ 95637 w 6529876"/>
              <a:gd name="connsiteY7" fmla="*/ 4603987 h 5841518"/>
              <a:gd name="connsiteX8" fmla="*/ 94405 w 6529876"/>
              <a:gd name="connsiteY8" fmla="*/ 4395 h 5841518"/>
              <a:gd name="connsiteX0" fmla="*/ 371 w 6435842"/>
              <a:gd name="connsiteY0" fmla="*/ 4395 h 5841518"/>
              <a:gd name="connsiteX1" fmla="*/ 68617 w 6435842"/>
              <a:gd name="connsiteY1" fmla="*/ 4194 h 5841518"/>
              <a:gd name="connsiteX2" fmla="*/ 6432844 w 6435842"/>
              <a:gd name="connsiteY2" fmla="*/ 4194 h 5841518"/>
              <a:gd name="connsiteX3" fmla="*/ 6430376 w 6435842"/>
              <a:gd name="connsiteY3" fmla="*/ 31052 h 5841518"/>
              <a:gd name="connsiteX4" fmla="*/ 6435842 w 6435842"/>
              <a:gd name="connsiteY4" fmla="*/ 5690963 h 5841518"/>
              <a:gd name="connsiteX5" fmla="*/ 6426453 w 6435842"/>
              <a:gd name="connsiteY5" fmla="*/ 5841518 h 5841518"/>
              <a:gd name="connsiteX6" fmla="*/ 1285710 w 6435842"/>
              <a:gd name="connsiteY6" fmla="*/ 5828884 h 5841518"/>
              <a:gd name="connsiteX7" fmla="*/ 1603 w 6435842"/>
              <a:gd name="connsiteY7" fmla="*/ 4603987 h 5841518"/>
              <a:gd name="connsiteX8" fmla="*/ 371 w 6435842"/>
              <a:gd name="connsiteY8" fmla="*/ 4395 h 5841518"/>
              <a:gd name="connsiteX0" fmla="*/ 371 w 6435842"/>
              <a:gd name="connsiteY0" fmla="*/ 4395 h 5841518"/>
              <a:gd name="connsiteX1" fmla="*/ 68617 w 6435842"/>
              <a:gd name="connsiteY1" fmla="*/ 4194 h 5841518"/>
              <a:gd name="connsiteX2" fmla="*/ 6432844 w 6435842"/>
              <a:gd name="connsiteY2" fmla="*/ 4194 h 5841518"/>
              <a:gd name="connsiteX3" fmla="*/ 6430376 w 6435842"/>
              <a:gd name="connsiteY3" fmla="*/ 31052 h 5841518"/>
              <a:gd name="connsiteX4" fmla="*/ 6435842 w 6435842"/>
              <a:gd name="connsiteY4" fmla="*/ 5690963 h 5841518"/>
              <a:gd name="connsiteX5" fmla="*/ 6426453 w 6435842"/>
              <a:gd name="connsiteY5" fmla="*/ 5841518 h 5841518"/>
              <a:gd name="connsiteX6" fmla="*/ 1285710 w 6435842"/>
              <a:gd name="connsiteY6" fmla="*/ 5828884 h 5841518"/>
              <a:gd name="connsiteX7" fmla="*/ 1603 w 6435842"/>
              <a:gd name="connsiteY7" fmla="*/ 4603987 h 5841518"/>
              <a:gd name="connsiteX8" fmla="*/ 371 w 6435842"/>
              <a:gd name="connsiteY8" fmla="*/ 4395 h 5841518"/>
              <a:gd name="connsiteX0" fmla="*/ 371 w 6435842"/>
              <a:gd name="connsiteY0" fmla="*/ 4395 h 5828884"/>
              <a:gd name="connsiteX1" fmla="*/ 68617 w 6435842"/>
              <a:gd name="connsiteY1" fmla="*/ 4194 h 5828884"/>
              <a:gd name="connsiteX2" fmla="*/ 6432844 w 6435842"/>
              <a:gd name="connsiteY2" fmla="*/ 4194 h 5828884"/>
              <a:gd name="connsiteX3" fmla="*/ 6430376 w 6435842"/>
              <a:gd name="connsiteY3" fmla="*/ 31052 h 5828884"/>
              <a:gd name="connsiteX4" fmla="*/ 6435842 w 6435842"/>
              <a:gd name="connsiteY4" fmla="*/ 5690963 h 5828884"/>
              <a:gd name="connsiteX5" fmla="*/ 6423787 w 6435842"/>
              <a:gd name="connsiteY5" fmla="*/ 5826356 h 5828884"/>
              <a:gd name="connsiteX6" fmla="*/ 1285710 w 6435842"/>
              <a:gd name="connsiteY6" fmla="*/ 5828884 h 5828884"/>
              <a:gd name="connsiteX7" fmla="*/ 1603 w 6435842"/>
              <a:gd name="connsiteY7" fmla="*/ 4603987 h 5828884"/>
              <a:gd name="connsiteX8" fmla="*/ 371 w 6435842"/>
              <a:gd name="connsiteY8" fmla="*/ 4395 h 5828884"/>
              <a:gd name="connsiteX0" fmla="*/ 371 w 6433123"/>
              <a:gd name="connsiteY0" fmla="*/ 4395 h 5828884"/>
              <a:gd name="connsiteX1" fmla="*/ 68617 w 6433123"/>
              <a:gd name="connsiteY1" fmla="*/ 4194 h 5828884"/>
              <a:gd name="connsiteX2" fmla="*/ 6432844 w 6433123"/>
              <a:gd name="connsiteY2" fmla="*/ 4194 h 5828884"/>
              <a:gd name="connsiteX3" fmla="*/ 6430376 w 6433123"/>
              <a:gd name="connsiteY3" fmla="*/ 31052 h 5828884"/>
              <a:gd name="connsiteX4" fmla="*/ 6419846 w 6433123"/>
              <a:gd name="connsiteY4" fmla="*/ 5690963 h 5828884"/>
              <a:gd name="connsiteX5" fmla="*/ 6423787 w 6433123"/>
              <a:gd name="connsiteY5" fmla="*/ 5826356 h 5828884"/>
              <a:gd name="connsiteX6" fmla="*/ 1285710 w 6433123"/>
              <a:gd name="connsiteY6" fmla="*/ 5828884 h 5828884"/>
              <a:gd name="connsiteX7" fmla="*/ 1603 w 6433123"/>
              <a:gd name="connsiteY7" fmla="*/ 4603987 h 5828884"/>
              <a:gd name="connsiteX8" fmla="*/ 371 w 6433123"/>
              <a:gd name="connsiteY8" fmla="*/ 4395 h 5828884"/>
              <a:gd name="connsiteX0" fmla="*/ 371 w 6433123"/>
              <a:gd name="connsiteY0" fmla="*/ 4395 h 5864260"/>
              <a:gd name="connsiteX1" fmla="*/ 68617 w 6433123"/>
              <a:gd name="connsiteY1" fmla="*/ 4194 h 5864260"/>
              <a:gd name="connsiteX2" fmla="*/ 6432844 w 6433123"/>
              <a:gd name="connsiteY2" fmla="*/ 4194 h 5864260"/>
              <a:gd name="connsiteX3" fmla="*/ 6430376 w 6433123"/>
              <a:gd name="connsiteY3" fmla="*/ 31052 h 5864260"/>
              <a:gd name="connsiteX4" fmla="*/ 6419846 w 6433123"/>
              <a:gd name="connsiteY4" fmla="*/ 5690963 h 5864260"/>
              <a:gd name="connsiteX5" fmla="*/ 6413123 w 6433123"/>
              <a:gd name="connsiteY5" fmla="*/ 5864260 h 5864260"/>
              <a:gd name="connsiteX6" fmla="*/ 1285710 w 6433123"/>
              <a:gd name="connsiteY6" fmla="*/ 5828884 h 5864260"/>
              <a:gd name="connsiteX7" fmla="*/ 1603 w 6433123"/>
              <a:gd name="connsiteY7" fmla="*/ 4603987 h 5864260"/>
              <a:gd name="connsiteX8" fmla="*/ 371 w 6433123"/>
              <a:gd name="connsiteY8" fmla="*/ 4395 h 5864260"/>
              <a:gd name="connsiteX0" fmla="*/ 371 w 6433123"/>
              <a:gd name="connsiteY0" fmla="*/ 4395 h 5828884"/>
              <a:gd name="connsiteX1" fmla="*/ 68617 w 6433123"/>
              <a:gd name="connsiteY1" fmla="*/ 4194 h 5828884"/>
              <a:gd name="connsiteX2" fmla="*/ 6432844 w 6433123"/>
              <a:gd name="connsiteY2" fmla="*/ 4194 h 5828884"/>
              <a:gd name="connsiteX3" fmla="*/ 6430376 w 6433123"/>
              <a:gd name="connsiteY3" fmla="*/ 31052 h 5828884"/>
              <a:gd name="connsiteX4" fmla="*/ 6419846 w 6433123"/>
              <a:gd name="connsiteY4" fmla="*/ 5690963 h 5828884"/>
              <a:gd name="connsiteX5" fmla="*/ 6415789 w 6433123"/>
              <a:gd name="connsiteY5" fmla="*/ 5826356 h 5828884"/>
              <a:gd name="connsiteX6" fmla="*/ 1285710 w 6433123"/>
              <a:gd name="connsiteY6" fmla="*/ 5828884 h 5828884"/>
              <a:gd name="connsiteX7" fmla="*/ 1603 w 6433123"/>
              <a:gd name="connsiteY7" fmla="*/ 4603987 h 5828884"/>
              <a:gd name="connsiteX8" fmla="*/ 371 w 6433123"/>
              <a:gd name="connsiteY8" fmla="*/ 4395 h 5828884"/>
              <a:gd name="connsiteX0" fmla="*/ 371 w 6433123"/>
              <a:gd name="connsiteY0" fmla="*/ 4395 h 5828884"/>
              <a:gd name="connsiteX1" fmla="*/ 68617 w 6433123"/>
              <a:gd name="connsiteY1" fmla="*/ 4194 h 5828884"/>
              <a:gd name="connsiteX2" fmla="*/ 6432844 w 6433123"/>
              <a:gd name="connsiteY2" fmla="*/ 4194 h 5828884"/>
              <a:gd name="connsiteX3" fmla="*/ 6430376 w 6433123"/>
              <a:gd name="connsiteY3" fmla="*/ 31052 h 5828884"/>
              <a:gd name="connsiteX4" fmla="*/ 6419846 w 6433123"/>
              <a:gd name="connsiteY4" fmla="*/ 5690963 h 5828884"/>
              <a:gd name="connsiteX5" fmla="*/ 6429119 w 6433123"/>
              <a:gd name="connsiteY5" fmla="*/ 5826356 h 5828884"/>
              <a:gd name="connsiteX6" fmla="*/ 1285710 w 6433123"/>
              <a:gd name="connsiteY6" fmla="*/ 5828884 h 5828884"/>
              <a:gd name="connsiteX7" fmla="*/ 1603 w 6433123"/>
              <a:gd name="connsiteY7" fmla="*/ 4603987 h 5828884"/>
              <a:gd name="connsiteX8" fmla="*/ 371 w 6433123"/>
              <a:gd name="connsiteY8" fmla="*/ 4395 h 5828884"/>
              <a:gd name="connsiteX0" fmla="*/ 371 w 6433156"/>
              <a:gd name="connsiteY0" fmla="*/ 4395 h 5828884"/>
              <a:gd name="connsiteX1" fmla="*/ 68617 w 6433156"/>
              <a:gd name="connsiteY1" fmla="*/ 4194 h 5828884"/>
              <a:gd name="connsiteX2" fmla="*/ 6432844 w 6433156"/>
              <a:gd name="connsiteY2" fmla="*/ 4194 h 5828884"/>
              <a:gd name="connsiteX3" fmla="*/ 6430376 w 6433156"/>
              <a:gd name="connsiteY3" fmla="*/ 31052 h 5828884"/>
              <a:gd name="connsiteX4" fmla="*/ 6427844 w 6433156"/>
              <a:gd name="connsiteY4" fmla="*/ 5690963 h 5828884"/>
              <a:gd name="connsiteX5" fmla="*/ 6429119 w 6433156"/>
              <a:gd name="connsiteY5" fmla="*/ 5826356 h 5828884"/>
              <a:gd name="connsiteX6" fmla="*/ 1285710 w 6433156"/>
              <a:gd name="connsiteY6" fmla="*/ 5828884 h 5828884"/>
              <a:gd name="connsiteX7" fmla="*/ 1603 w 6433156"/>
              <a:gd name="connsiteY7" fmla="*/ 4603987 h 5828884"/>
              <a:gd name="connsiteX8" fmla="*/ 371 w 6433156"/>
              <a:gd name="connsiteY8" fmla="*/ 4395 h 582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3156" h="5828884">
                <a:moveTo>
                  <a:pt x="371" y="4395"/>
                </a:moveTo>
                <a:cubicBezTo>
                  <a:pt x="-5979" y="-3028"/>
                  <a:pt x="71354" y="384"/>
                  <a:pt x="68617" y="4194"/>
                </a:cubicBezTo>
                <a:lnTo>
                  <a:pt x="6432844" y="4194"/>
                </a:lnTo>
                <a:cubicBezTo>
                  <a:pt x="6433917" y="8004"/>
                  <a:pt x="6431646" y="22359"/>
                  <a:pt x="6430376" y="31052"/>
                </a:cubicBezTo>
                <a:lnTo>
                  <a:pt x="6427844" y="5690963"/>
                </a:lnTo>
                <a:cubicBezTo>
                  <a:pt x="6422390" y="5841074"/>
                  <a:pt x="6440980" y="5826356"/>
                  <a:pt x="6429119" y="5826356"/>
                </a:cubicBezTo>
                <a:lnTo>
                  <a:pt x="1285710" y="5828884"/>
                </a:lnTo>
                <a:cubicBezTo>
                  <a:pt x="634881" y="5793509"/>
                  <a:pt x="-111" y="5251284"/>
                  <a:pt x="1603" y="4603987"/>
                </a:cubicBezTo>
                <a:cubicBezTo>
                  <a:pt x="3317" y="3956690"/>
                  <a:pt x="-107" y="1539277"/>
                  <a:pt x="371" y="4395"/>
                </a:cubicBezTo>
                <a:close/>
              </a:path>
            </a:pathLst>
          </a:custGeom>
        </p:spPr>
        <p:txBody>
          <a:bodyPr/>
          <a:lstStyle/>
          <a:p>
            <a:r>
              <a:rPr lang="en-US"/>
              <a:t>Click icon to add picture</a:t>
            </a:r>
            <a:endParaRPr lang="en-GB"/>
          </a:p>
        </p:txBody>
      </p:sp>
      <p:sp>
        <p:nvSpPr>
          <p:cNvPr id="24" name="Text Placeholder 13">
            <a:extLst>
              <a:ext uri="{FF2B5EF4-FFF2-40B4-BE49-F238E27FC236}">
                <a16:creationId xmlns:a16="http://schemas.microsoft.com/office/drawing/2014/main" id="{C2AC3D0A-DF42-FE5F-CD39-EC9D2AD73E49}"/>
              </a:ext>
            </a:extLst>
          </p:cNvPr>
          <p:cNvSpPr>
            <a:spLocks noGrp="1"/>
          </p:cNvSpPr>
          <p:nvPr>
            <p:ph type="body" sz="quarter" idx="14" hasCustomPrompt="1"/>
          </p:nvPr>
        </p:nvSpPr>
        <p:spPr>
          <a:xfrm>
            <a:off x="335999" y="2367496"/>
            <a:ext cx="4502219" cy="538609"/>
          </a:xfrm>
          <a:prstGeom prst="rect">
            <a:avLst/>
          </a:prstGeom>
        </p:spPr>
        <p:txBody>
          <a:bodyPr wrap="square" lIns="0" tIns="0" rIns="0" bIns="0">
            <a:noAutofit/>
          </a:bodyPr>
          <a:lstStyle>
            <a:lvl1pPr marL="0" indent="0">
              <a:lnSpc>
                <a:spcPct val="100000"/>
              </a:lnSpc>
              <a:spcBef>
                <a:spcPts val="0"/>
              </a:spcBef>
              <a:spcAft>
                <a:spcPts val="0"/>
              </a:spcAft>
              <a:buFontTx/>
              <a:buNone/>
              <a:defRPr sz="4400">
                <a:solidFill>
                  <a:schemeClr val="tx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add text</a:t>
            </a:r>
          </a:p>
        </p:txBody>
      </p:sp>
      <p:sp>
        <p:nvSpPr>
          <p:cNvPr id="21" name="Text Placeholder 13">
            <a:extLst>
              <a:ext uri="{FF2B5EF4-FFF2-40B4-BE49-F238E27FC236}">
                <a16:creationId xmlns:a16="http://schemas.microsoft.com/office/drawing/2014/main" id="{5792ECF8-44F7-40F7-8269-DDB4E235D2ED}"/>
              </a:ext>
            </a:extLst>
          </p:cNvPr>
          <p:cNvSpPr>
            <a:spLocks noGrp="1"/>
          </p:cNvSpPr>
          <p:nvPr>
            <p:ph type="body" sz="quarter" idx="24" hasCustomPrompt="1"/>
          </p:nvPr>
        </p:nvSpPr>
        <p:spPr>
          <a:xfrm>
            <a:off x="335999" y="5243345"/>
            <a:ext cx="3032233" cy="169277"/>
          </a:xfrm>
          <a:prstGeom prst="rect">
            <a:avLst/>
          </a:prstGeom>
        </p:spPr>
        <p:txBody>
          <a:bodyPr vert="horz" wrap="square" lIns="0" tIns="0" rIns="0" bIns="0" rtlCol="0">
            <a:spAutoFit/>
          </a:bodyPr>
          <a:lstStyle>
            <a:lvl1pPr marL="0" indent="0">
              <a:buFontTx/>
              <a:buNone/>
              <a:defRPr lang="en-US" sz="1200" b="0" spc="-5" dirty="0">
                <a:latin typeface="Arial"/>
                <a:cs typeface="Arial"/>
              </a:defRPr>
            </a:lvl1pPr>
          </a:lstStyle>
          <a:p>
            <a:pPr marL="0" lvl="0" indent="0">
              <a:lnSpc>
                <a:spcPct val="100000"/>
              </a:lnSpc>
              <a:spcBef>
                <a:spcPts val="0"/>
              </a:spcBef>
              <a:buFontTx/>
              <a:buNone/>
            </a:pPr>
            <a:r>
              <a:rPr lang="en-US" sz="1100" spc="-5">
                <a:latin typeface="Arial"/>
                <a:cs typeface="Arial"/>
              </a:rPr>
              <a:t>Date</a:t>
            </a:r>
            <a:endParaRPr lang="en-US" sz="1100">
              <a:latin typeface="Arial"/>
              <a:cs typeface="Arial"/>
            </a:endParaRPr>
          </a:p>
        </p:txBody>
      </p:sp>
      <p:sp>
        <p:nvSpPr>
          <p:cNvPr id="23" name="Text Placeholder 13">
            <a:extLst>
              <a:ext uri="{FF2B5EF4-FFF2-40B4-BE49-F238E27FC236}">
                <a16:creationId xmlns:a16="http://schemas.microsoft.com/office/drawing/2014/main" id="{E255DB2D-EF5D-46AC-A6DD-F9A4F33F2655}"/>
              </a:ext>
            </a:extLst>
          </p:cNvPr>
          <p:cNvSpPr>
            <a:spLocks noGrp="1"/>
          </p:cNvSpPr>
          <p:nvPr>
            <p:ph type="body" sz="quarter" idx="25" hasCustomPrompt="1"/>
          </p:nvPr>
        </p:nvSpPr>
        <p:spPr>
          <a:xfrm>
            <a:off x="335999" y="4996287"/>
            <a:ext cx="3032233" cy="169277"/>
          </a:xfrm>
          <a:prstGeom prst="rect">
            <a:avLst/>
          </a:prstGeom>
        </p:spPr>
        <p:txBody>
          <a:bodyPr vert="horz" wrap="square" lIns="0" tIns="0" rIns="0" bIns="0" rtlCol="0">
            <a:spAutoFit/>
          </a:bodyPr>
          <a:lstStyle>
            <a:lvl1pPr marL="0" indent="0">
              <a:buFontTx/>
              <a:buNone/>
              <a:defRPr lang="en-US" sz="1200" b="0" spc="-5" dirty="0">
                <a:latin typeface="Arial"/>
                <a:cs typeface="Arial"/>
              </a:defRPr>
            </a:lvl1pPr>
          </a:lstStyle>
          <a:p>
            <a:pPr marL="0" lvl="0" indent="0">
              <a:lnSpc>
                <a:spcPct val="100000"/>
              </a:lnSpc>
              <a:spcBef>
                <a:spcPts val="0"/>
              </a:spcBef>
              <a:buFontTx/>
              <a:buNone/>
            </a:pPr>
            <a:r>
              <a:rPr lang="en-US" sz="1100" spc="-5">
                <a:latin typeface="Arial"/>
                <a:cs typeface="Arial"/>
              </a:rPr>
              <a:t>Click to add text</a:t>
            </a:r>
            <a:endParaRPr lang="en-US" sz="1100">
              <a:latin typeface="Arial"/>
              <a:cs typeface="Arial"/>
            </a:endParaRPr>
          </a:p>
        </p:txBody>
      </p:sp>
      <p:sp>
        <p:nvSpPr>
          <p:cNvPr id="2" name="Text Placeholder 13">
            <a:extLst>
              <a:ext uri="{FF2B5EF4-FFF2-40B4-BE49-F238E27FC236}">
                <a16:creationId xmlns:a16="http://schemas.microsoft.com/office/drawing/2014/main" id="{A85DAF17-474A-8838-D89E-DDE28E1B7719}"/>
              </a:ext>
            </a:extLst>
          </p:cNvPr>
          <p:cNvSpPr>
            <a:spLocks noGrp="1"/>
          </p:cNvSpPr>
          <p:nvPr>
            <p:ph type="body" sz="quarter" idx="27" hasCustomPrompt="1"/>
          </p:nvPr>
        </p:nvSpPr>
        <p:spPr>
          <a:xfrm>
            <a:off x="335999" y="5765295"/>
            <a:ext cx="3032233" cy="169277"/>
          </a:xfrm>
          <a:prstGeom prst="rect">
            <a:avLst/>
          </a:prstGeom>
        </p:spPr>
        <p:txBody>
          <a:bodyPr vert="horz" wrap="square" lIns="0" tIns="0" rIns="0" bIns="0" rtlCol="0">
            <a:spAutoFit/>
          </a:bodyPr>
          <a:lstStyle>
            <a:lvl1pPr marL="0" indent="0">
              <a:buFontTx/>
              <a:buNone/>
              <a:defRPr lang="en-US" sz="1200" b="0" spc="-5" dirty="0">
                <a:latin typeface="Arial"/>
                <a:cs typeface="Arial"/>
              </a:defRPr>
            </a:lvl1pPr>
          </a:lstStyle>
          <a:p>
            <a:pPr marL="0" lvl="0" indent="0">
              <a:lnSpc>
                <a:spcPct val="100000"/>
              </a:lnSpc>
              <a:spcBef>
                <a:spcPts val="0"/>
              </a:spcBef>
              <a:buFontTx/>
              <a:buNone/>
            </a:pPr>
            <a:r>
              <a:rPr lang="en-US" sz="1100" spc="-5" dirty="0">
                <a:latin typeface="Arial"/>
                <a:cs typeface="Arial"/>
              </a:rPr>
              <a:t>Date</a:t>
            </a:r>
            <a:endParaRPr lang="en-US" sz="1100" dirty="0">
              <a:latin typeface="Arial"/>
              <a:cs typeface="Arial"/>
            </a:endParaRPr>
          </a:p>
        </p:txBody>
      </p:sp>
      <p:sp>
        <p:nvSpPr>
          <p:cNvPr id="4" name="Text Placeholder 13">
            <a:extLst>
              <a:ext uri="{FF2B5EF4-FFF2-40B4-BE49-F238E27FC236}">
                <a16:creationId xmlns:a16="http://schemas.microsoft.com/office/drawing/2014/main" id="{6DAD9B29-4EF5-F831-7BCF-37037FBEBFCD}"/>
              </a:ext>
            </a:extLst>
          </p:cNvPr>
          <p:cNvSpPr>
            <a:spLocks noGrp="1"/>
          </p:cNvSpPr>
          <p:nvPr>
            <p:ph type="body" sz="quarter" idx="28" hasCustomPrompt="1"/>
          </p:nvPr>
        </p:nvSpPr>
        <p:spPr>
          <a:xfrm>
            <a:off x="335999" y="5518237"/>
            <a:ext cx="3032233" cy="169277"/>
          </a:xfrm>
          <a:prstGeom prst="rect">
            <a:avLst/>
          </a:prstGeom>
        </p:spPr>
        <p:txBody>
          <a:bodyPr vert="horz" wrap="square" lIns="0" tIns="0" rIns="0" bIns="0" rtlCol="0">
            <a:spAutoFit/>
          </a:bodyPr>
          <a:lstStyle>
            <a:lvl1pPr marL="0" indent="0">
              <a:buFontTx/>
              <a:buNone/>
              <a:defRPr lang="en-US" sz="1200" b="0" spc="-5" dirty="0">
                <a:latin typeface="Arial"/>
                <a:cs typeface="Arial"/>
              </a:defRPr>
            </a:lvl1pPr>
          </a:lstStyle>
          <a:p>
            <a:pPr marL="0" lvl="0" indent="0">
              <a:lnSpc>
                <a:spcPct val="100000"/>
              </a:lnSpc>
              <a:spcBef>
                <a:spcPts val="0"/>
              </a:spcBef>
              <a:buFontTx/>
              <a:buNone/>
            </a:pPr>
            <a:r>
              <a:rPr lang="en-US" sz="1100" spc="-5">
                <a:latin typeface="Arial"/>
                <a:cs typeface="Arial"/>
              </a:rPr>
              <a:t>Click to add text</a:t>
            </a:r>
            <a:endParaRPr lang="en-US" sz="1100">
              <a:latin typeface="Arial"/>
              <a:cs typeface="Arial"/>
            </a:endParaRPr>
          </a:p>
        </p:txBody>
      </p:sp>
      <p:sp>
        <p:nvSpPr>
          <p:cNvPr id="6" name="Picture Placeholder 5">
            <a:extLst>
              <a:ext uri="{FF2B5EF4-FFF2-40B4-BE49-F238E27FC236}">
                <a16:creationId xmlns:a16="http://schemas.microsoft.com/office/drawing/2014/main" id="{F6FBD0F2-D9C7-3076-5F92-9EFD6718259E}"/>
              </a:ext>
            </a:extLst>
          </p:cNvPr>
          <p:cNvSpPr>
            <a:spLocks noGrp="1"/>
          </p:cNvSpPr>
          <p:nvPr>
            <p:ph type="pic" sz="quarter" idx="29" hasCustomPrompt="1"/>
          </p:nvPr>
        </p:nvSpPr>
        <p:spPr>
          <a:xfrm>
            <a:off x="336000" y="329922"/>
            <a:ext cx="1268212" cy="1145220"/>
          </a:xfrm>
        </p:spPr>
        <p:txBody>
          <a:bodyPr/>
          <a:lstStyle>
            <a:lvl1pPr>
              <a:defRPr sz="1400"/>
            </a:lvl1pPr>
          </a:lstStyle>
          <a:p>
            <a:r>
              <a:rPr lang="en-US" dirty="0"/>
              <a:t>Add your company logo here</a:t>
            </a:r>
          </a:p>
        </p:txBody>
      </p:sp>
    </p:spTree>
    <p:extLst>
      <p:ext uri="{BB962C8B-B14F-4D97-AF65-F5344CB8AC3E}">
        <p14:creationId xmlns:p14="http://schemas.microsoft.com/office/powerpoint/2010/main" val="230940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5 cover add imag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800C02-E97F-49CA-AB8E-AB5574BAF0C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E333C5A2-F43B-AEC6-0887-4450394BF51A}"/>
              </a:ext>
            </a:extLst>
          </p:cNvPr>
          <p:cNvSpPr>
            <a:spLocks noGrp="1"/>
          </p:cNvSpPr>
          <p:nvPr>
            <p:ph type="pic" sz="quarter" idx="26"/>
          </p:nvPr>
        </p:nvSpPr>
        <p:spPr>
          <a:xfrm>
            <a:off x="5173663" y="331788"/>
            <a:ext cx="6681787" cy="5997575"/>
          </a:xfrm>
          <a:prstGeom prst="roundRect">
            <a:avLst>
              <a:gd name="adj" fmla="val 2908"/>
            </a:avLst>
          </a:prstGeom>
        </p:spPr>
        <p:txBody>
          <a:bodyPr/>
          <a:lstStyle/>
          <a:p>
            <a:r>
              <a:rPr lang="en-US"/>
              <a:t>Click icon to add picture</a:t>
            </a:r>
            <a:endParaRPr lang="en-GB"/>
          </a:p>
        </p:txBody>
      </p:sp>
      <p:sp>
        <p:nvSpPr>
          <p:cNvPr id="24" name="Text Placeholder 13">
            <a:extLst>
              <a:ext uri="{FF2B5EF4-FFF2-40B4-BE49-F238E27FC236}">
                <a16:creationId xmlns:a16="http://schemas.microsoft.com/office/drawing/2014/main" id="{C2AC3D0A-DF42-FE5F-CD39-EC9D2AD73E49}"/>
              </a:ext>
            </a:extLst>
          </p:cNvPr>
          <p:cNvSpPr>
            <a:spLocks noGrp="1"/>
          </p:cNvSpPr>
          <p:nvPr>
            <p:ph type="body" sz="quarter" idx="14" hasCustomPrompt="1"/>
          </p:nvPr>
        </p:nvSpPr>
        <p:spPr>
          <a:xfrm>
            <a:off x="335999" y="1810423"/>
            <a:ext cx="4502219" cy="538609"/>
          </a:xfrm>
          <a:prstGeom prst="rect">
            <a:avLst/>
          </a:prstGeom>
        </p:spPr>
        <p:txBody>
          <a:bodyPr wrap="square" lIns="0" tIns="0" rIns="0" bIns="0">
            <a:noAutofit/>
          </a:bodyPr>
          <a:lstStyle>
            <a:lvl1pPr marL="0" indent="0">
              <a:lnSpc>
                <a:spcPct val="100000"/>
              </a:lnSpc>
              <a:spcBef>
                <a:spcPts val="0"/>
              </a:spcBef>
              <a:spcAft>
                <a:spcPts val="0"/>
              </a:spcAft>
              <a:buFontTx/>
              <a:buNone/>
              <a:defRPr sz="4400">
                <a:solidFill>
                  <a:schemeClr val="tx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add text</a:t>
            </a:r>
          </a:p>
        </p:txBody>
      </p:sp>
      <p:sp>
        <p:nvSpPr>
          <p:cNvPr id="21" name="Text Placeholder 13">
            <a:extLst>
              <a:ext uri="{FF2B5EF4-FFF2-40B4-BE49-F238E27FC236}">
                <a16:creationId xmlns:a16="http://schemas.microsoft.com/office/drawing/2014/main" id="{5792ECF8-44F7-40F7-8269-DDB4E235D2ED}"/>
              </a:ext>
            </a:extLst>
          </p:cNvPr>
          <p:cNvSpPr>
            <a:spLocks noGrp="1"/>
          </p:cNvSpPr>
          <p:nvPr>
            <p:ph type="body" sz="quarter" idx="24" hasCustomPrompt="1"/>
          </p:nvPr>
        </p:nvSpPr>
        <p:spPr>
          <a:xfrm>
            <a:off x="335999" y="4686272"/>
            <a:ext cx="3032233" cy="169277"/>
          </a:xfrm>
          <a:prstGeom prst="rect">
            <a:avLst/>
          </a:prstGeom>
        </p:spPr>
        <p:txBody>
          <a:bodyPr vert="horz" wrap="square" lIns="0" tIns="0" rIns="0" bIns="0" rtlCol="0">
            <a:spAutoFit/>
          </a:bodyPr>
          <a:lstStyle>
            <a:lvl1pPr marL="0" indent="0">
              <a:buFontTx/>
              <a:buNone/>
              <a:defRPr lang="en-US" sz="1200" b="0" spc="-5" dirty="0">
                <a:latin typeface="Arial"/>
                <a:cs typeface="Arial"/>
              </a:defRPr>
            </a:lvl1pPr>
          </a:lstStyle>
          <a:p>
            <a:pPr marL="0" lvl="0" indent="0">
              <a:lnSpc>
                <a:spcPct val="100000"/>
              </a:lnSpc>
              <a:spcBef>
                <a:spcPts val="0"/>
              </a:spcBef>
              <a:buFontTx/>
              <a:buNone/>
            </a:pPr>
            <a:r>
              <a:rPr lang="en-US" sz="1100" spc="-5">
                <a:latin typeface="Arial"/>
                <a:cs typeface="Arial"/>
              </a:rPr>
              <a:t>Date</a:t>
            </a:r>
            <a:endParaRPr lang="en-US" sz="1100">
              <a:latin typeface="Arial"/>
              <a:cs typeface="Arial"/>
            </a:endParaRPr>
          </a:p>
        </p:txBody>
      </p:sp>
      <p:sp>
        <p:nvSpPr>
          <p:cNvPr id="23" name="Text Placeholder 13">
            <a:extLst>
              <a:ext uri="{FF2B5EF4-FFF2-40B4-BE49-F238E27FC236}">
                <a16:creationId xmlns:a16="http://schemas.microsoft.com/office/drawing/2014/main" id="{E255DB2D-EF5D-46AC-A6DD-F9A4F33F2655}"/>
              </a:ext>
            </a:extLst>
          </p:cNvPr>
          <p:cNvSpPr>
            <a:spLocks noGrp="1"/>
          </p:cNvSpPr>
          <p:nvPr>
            <p:ph type="body" sz="quarter" idx="25" hasCustomPrompt="1"/>
          </p:nvPr>
        </p:nvSpPr>
        <p:spPr>
          <a:xfrm>
            <a:off x="335999" y="4439214"/>
            <a:ext cx="3032233" cy="169277"/>
          </a:xfrm>
          <a:prstGeom prst="rect">
            <a:avLst/>
          </a:prstGeom>
        </p:spPr>
        <p:txBody>
          <a:bodyPr vert="horz" wrap="square" lIns="0" tIns="0" rIns="0" bIns="0" rtlCol="0">
            <a:spAutoFit/>
          </a:bodyPr>
          <a:lstStyle>
            <a:lvl1pPr marL="0" indent="0">
              <a:buFontTx/>
              <a:buNone/>
              <a:defRPr lang="en-US" sz="1200" b="0" spc="-5" dirty="0">
                <a:latin typeface="Arial"/>
                <a:cs typeface="Arial"/>
              </a:defRPr>
            </a:lvl1pPr>
          </a:lstStyle>
          <a:p>
            <a:pPr marL="0" lvl="0" indent="0">
              <a:lnSpc>
                <a:spcPct val="100000"/>
              </a:lnSpc>
              <a:spcBef>
                <a:spcPts val="0"/>
              </a:spcBef>
              <a:buFontTx/>
              <a:buNone/>
            </a:pPr>
            <a:r>
              <a:rPr lang="en-US" sz="1100" spc="-5">
                <a:latin typeface="Arial"/>
                <a:cs typeface="Arial"/>
              </a:rPr>
              <a:t>Click to add text</a:t>
            </a:r>
            <a:endParaRPr lang="en-US" sz="1100">
              <a:latin typeface="Arial"/>
              <a:cs typeface="Arial"/>
            </a:endParaRPr>
          </a:p>
        </p:txBody>
      </p:sp>
    </p:spTree>
    <p:extLst>
      <p:ext uri="{BB962C8B-B14F-4D97-AF65-F5344CB8AC3E}">
        <p14:creationId xmlns:p14="http://schemas.microsoft.com/office/powerpoint/2010/main" val="257698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 header and content no bullets">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5429F9F-DA5F-48C2-974C-8D6795BAF943}"/>
              </a:ext>
            </a:extLst>
          </p:cNvPr>
          <p:cNvSpPr>
            <a:spLocks noGrp="1"/>
          </p:cNvSpPr>
          <p:nvPr>
            <p:ph type="sldNum" sz="quarter" idx="4"/>
          </p:nvPr>
        </p:nvSpPr>
        <p:spPr>
          <a:xfrm>
            <a:off x="11644312" y="6503665"/>
            <a:ext cx="211687" cy="123111"/>
          </a:xfrm>
          <a:prstGeom prst="rect">
            <a:avLst/>
          </a:prstGeom>
        </p:spPr>
        <p:txBody>
          <a:bodyPr vert="horz" wrap="square" lIns="0" tIns="0" rIns="0" bIns="0" rtlCol="0" anchor="t">
            <a:noAutofit/>
          </a:bodyPr>
          <a:lstStyle>
            <a:lvl1pPr algn="r">
              <a:defRPr sz="900">
                <a:solidFill>
                  <a:schemeClr val="tx1"/>
                </a:solidFill>
                <a:latin typeface="+mn-lt"/>
              </a:defRPr>
            </a:lvl1pPr>
          </a:lstStyle>
          <a:p>
            <a:fld id="{AD771456-4B2F-43F4-BEA4-92D7039A6C4D}" type="slidenum">
              <a:rPr lang="en-US" smtClean="0"/>
              <a:pPr/>
              <a:t>‹#›</a:t>
            </a:fld>
            <a:endParaRPr lang="en-US"/>
          </a:p>
        </p:txBody>
      </p:sp>
      <p:sp>
        <p:nvSpPr>
          <p:cNvPr id="7" name="Text Placeholder 13">
            <a:extLst>
              <a:ext uri="{FF2B5EF4-FFF2-40B4-BE49-F238E27FC236}">
                <a16:creationId xmlns:a16="http://schemas.microsoft.com/office/drawing/2014/main" id="{78284C90-302B-4D86-8ED1-1A044611FFE2}"/>
              </a:ext>
            </a:extLst>
          </p:cNvPr>
          <p:cNvSpPr>
            <a:spLocks noGrp="1"/>
          </p:cNvSpPr>
          <p:nvPr>
            <p:ph type="body" sz="quarter" idx="26" hasCustomPrompt="1"/>
          </p:nvPr>
        </p:nvSpPr>
        <p:spPr>
          <a:xfrm>
            <a:off x="335999" y="1371600"/>
            <a:ext cx="8038567" cy="246221"/>
          </a:xfrm>
          <a:prstGeom prst="rect">
            <a:avLst/>
          </a:prstGeom>
        </p:spPr>
        <p:txBody>
          <a:bodyPr wrap="square" lIns="0" tIns="0" rIns="0" bIns="0">
            <a:spAutoFit/>
          </a:bodyPr>
          <a:lstStyle>
            <a:lvl1pPr marL="0" indent="0">
              <a:lnSpc>
                <a:spcPct val="100000"/>
              </a:lnSpc>
              <a:spcBef>
                <a:spcPts val="0"/>
              </a:spcBef>
              <a:buFontTx/>
              <a:buNone/>
              <a:defRPr lang="en-US" sz="1600" b="1" kern="1200" baseline="0" dirty="0">
                <a:solidFill>
                  <a:schemeClr val="accent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lnSpc>
                <a:spcPct val="100000"/>
              </a:lnSpc>
              <a:spcBef>
                <a:spcPts val="0"/>
              </a:spcBef>
              <a:buFontTx/>
              <a:buNone/>
            </a:pPr>
            <a:r>
              <a:rPr lang="en-US"/>
              <a:t>Subheading goes here:</a:t>
            </a:r>
          </a:p>
        </p:txBody>
      </p:sp>
      <p:sp>
        <p:nvSpPr>
          <p:cNvPr id="8" name="Text Placeholder 13">
            <a:extLst>
              <a:ext uri="{FF2B5EF4-FFF2-40B4-BE49-F238E27FC236}">
                <a16:creationId xmlns:a16="http://schemas.microsoft.com/office/drawing/2014/main" id="{01AFF28E-4E8E-4F88-B026-EFD6BDA28A2C}"/>
              </a:ext>
            </a:extLst>
          </p:cNvPr>
          <p:cNvSpPr>
            <a:spLocks noGrp="1"/>
          </p:cNvSpPr>
          <p:nvPr>
            <p:ph type="body" sz="quarter" idx="27" hasCustomPrompt="1"/>
          </p:nvPr>
        </p:nvSpPr>
        <p:spPr>
          <a:xfrm>
            <a:off x="341350" y="1682496"/>
            <a:ext cx="8038567" cy="246221"/>
          </a:xfrm>
          <a:prstGeom prst="rect">
            <a:avLst/>
          </a:prstGeom>
        </p:spPr>
        <p:txBody>
          <a:bodyPr wrap="square" lIns="0" tIns="0" rIns="0" bIns="0">
            <a:spAutoFit/>
          </a:bodyPr>
          <a:lstStyle>
            <a:lvl1pPr marL="0" indent="0">
              <a:lnSpc>
                <a:spcPct val="100000"/>
              </a:lnSpc>
              <a:spcBef>
                <a:spcPts val="0"/>
              </a:spcBef>
              <a:buFontTx/>
              <a:buNone/>
              <a:defRPr lang="en-US" sz="1600" b="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Copy goes here</a:t>
            </a:r>
          </a:p>
        </p:txBody>
      </p:sp>
      <p:sp>
        <p:nvSpPr>
          <p:cNvPr id="4" name="Text Placeholder 13">
            <a:extLst>
              <a:ext uri="{FF2B5EF4-FFF2-40B4-BE49-F238E27FC236}">
                <a16:creationId xmlns:a16="http://schemas.microsoft.com/office/drawing/2014/main" id="{FE22D7A4-9482-B1CE-EFAF-A714EBC472EA}"/>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lnSpc>
                <a:spcPct val="100000"/>
              </a:lnSpc>
              <a:spcBef>
                <a:spcPts val="0"/>
              </a:spcBef>
              <a:buFontTx/>
              <a:buNone/>
            </a:pPr>
            <a:r>
              <a:rPr lang="en-US"/>
              <a:t>Click to add text</a:t>
            </a:r>
          </a:p>
        </p:txBody>
      </p:sp>
    </p:spTree>
    <p:extLst>
      <p:ext uri="{BB962C8B-B14F-4D97-AF65-F5344CB8AC3E}">
        <p14:creationId xmlns:p14="http://schemas.microsoft.com/office/powerpoint/2010/main" val="367996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 - 2 column formatted no bullets">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5429F9F-DA5F-48C2-974C-8D6795BAF943}"/>
              </a:ext>
            </a:extLst>
          </p:cNvPr>
          <p:cNvSpPr>
            <a:spLocks noGrp="1"/>
          </p:cNvSpPr>
          <p:nvPr>
            <p:ph type="sldNum" sz="quarter" idx="4"/>
          </p:nvPr>
        </p:nvSpPr>
        <p:spPr>
          <a:xfrm>
            <a:off x="11644312" y="6503665"/>
            <a:ext cx="211687" cy="123111"/>
          </a:xfrm>
          <a:prstGeom prst="rect">
            <a:avLst/>
          </a:prstGeom>
        </p:spPr>
        <p:txBody>
          <a:bodyPr vert="horz" wrap="square" lIns="0" tIns="0" rIns="0" bIns="0" rtlCol="0" anchor="t">
            <a:noAutofit/>
          </a:bodyPr>
          <a:lstStyle>
            <a:lvl1pPr algn="r">
              <a:defRPr sz="900">
                <a:solidFill>
                  <a:schemeClr val="tx1"/>
                </a:solidFill>
                <a:latin typeface="+mn-lt"/>
              </a:defRPr>
            </a:lvl1pPr>
          </a:lstStyle>
          <a:p>
            <a:fld id="{AD771456-4B2F-43F4-BEA4-92D7039A6C4D}" type="slidenum">
              <a:rPr lang="en-US" smtClean="0"/>
              <a:pPr/>
              <a:t>‹#›</a:t>
            </a:fld>
            <a:endParaRPr lang="en-US"/>
          </a:p>
        </p:txBody>
      </p:sp>
      <p:sp>
        <p:nvSpPr>
          <p:cNvPr id="7" name="Text Placeholder 13">
            <a:extLst>
              <a:ext uri="{FF2B5EF4-FFF2-40B4-BE49-F238E27FC236}">
                <a16:creationId xmlns:a16="http://schemas.microsoft.com/office/drawing/2014/main" id="{78284C90-302B-4D86-8ED1-1A044611FFE2}"/>
              </a:ext>
            </a:extLst>
          </p:cNvPr>
          <p:cNvSpPr>
            <a:spLocks noGrp="1"/>
          </p:cNvSpPr>
          <p:nvPr>
            <p:ph type="body" sz="quarter" idx="26" hasCustomPrompt="1"/>
          </p:nvPr>
        </p:nvSpPr>
        <p:spPr>
          <a:xfrm>
            <a:off x="335999" y="1679579"/>
            <a:ext cx="5405044" cy="246221"/>
          </a:xfrm>
          <a:prstGeom prst="rect">
            <a:avLst/>
          </a:prstGeom>
        </p:spPr>
        <p:txBody>
          <a:bodyPr wrap="square" lIns="0" tIns="0" rIns="0" bIns="0">
            <a:spAutoFit/>
          </a:bodyPr>
          <a:lstStyle>
            <a:lvl1pPr marL="0" indent="0">
              <a:lnSpc>
                <a:spcPct val="100000"/>
              </a:lnSpc>
              <a:spcBef>
                <a:spcPts val="0"/>
              </a:spcBef>
              <a:buFontTx/>
              <a:buNone/>
              <a:defRPr lang="en-US" sz="1600" b="1" kern="1200" baseline="0" dirty="0">
                <a:solidFill>
                  <a:schemeClr val="accent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lnSpc>
                <a:spcPct val="100000"/>
              </a:lnSpc>
              <a:spcBef>
                <a:spcPts val="0"/>
              </a:spcBef>
              <a:buFontTx/>
              <a:buNone/>
            </a:pPr>
            <a:r>
              <a:rPr lang="en-US"/>
              <a:t>Subheading goes here:</a:t>
            </a:r>
          </a:p>
        </p:txBody>
      </p:sp>
      <p:sp>
        <p:nvSpPr>
          <p:cNvPr id="8" name="Text Placeholder 13">
            <a:extLst>
              <a:ext uri="{FF2B5EF4-FFF2-40B4-BE49-F238E27FC236}">
                <a16:creationId xmlns:a16="http://schemas.microsoft.com/office/drawing/2014/main" id="{01AFF28E-4E8E-4F88-B026-EFD6BDA28A2C}"/>
              </a:ext>
            </a:extLst>
          </p:cNvPr>
          <p:cNvSpPr>
            <a:spLocks noGrp="1"/>
          </p:cNvSpPr>
          <p:nvPr>
            <p:ph type="body" sz="quarter" idx="27" hasCustomPrompt="1"/>
          </p:nvPr>
        </p:nvSpPr>
        <p:spPr>
          <a:xfrm>
            <a:off x="335999" y="1980385"/>
            <a:ext cx="5405044" cy="246221"/>
          </a:xfrm>
          <a:prstGeom prst="rect">
            <a:avLst/>
          </a:prstGeom>
        </p:spPr>
        <p:txBody>
          <a:bodyPr wrap="square" lIns="0" tIns="0" rIns="0" bIns="0">
            <a:spAutoFit/>
          </a:bodyPr>
          <a:lstStyle>
            <a:lvl1pPr marL="0" indent="0">
              <a:lnSpc>
                <a:spcPct val="100000"/>
              </a:lnSpc>
              <a:spcBef>
                <a:spcPts val="0"/>
              </a:spcBef>
              <a:buFontTx/>
              <a:buNone/>
              <a:defRPr lang="en-US" sz="1600" b="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Copy goes here</a:t>
            </a:r>
          </a:p>
        </p:txBody>
      </p:sp>
      <p:sp>
        <p:nvSpPr>
          <p:cNvPr id="14" name="Text Placeholder 13">
            <a:extLst>
              <a:ext uri="{FF2B5EF4-FFF2-40B4-BE49-F238E27FC236}">
                <a16:creationId xmlns:a16="http://schemas.microsoft.com/office/drawing/2014/main" id="{C8946EC5-7FF7-407D-BC14-BDB1A55E264A}"/>
              </a:ext>
            </a:extLst>
          </p:cNvPr>
          <p:cNvSpPr>
            <a:spLocks noGrp="1"/>
          </p:cNvSpPr>
          <p:nvPr>
            <p:ph type="body" sz="quarter" idx="33" hasCustomPrompt="1"/>
          </p:nvPr>
        </p:nvSpPr>
        <p:spPr>
          <a:xfrm>
            <a:off x="6188600" y="1679579"/>
            <a:ext cx="5405044" cy="246221"/>
          </a:xfrm>
          <a:prstGeom prst="rect">
            <a:avLst/>
          </a:prstGeom>
        </p:spPr>
        <p:txBody>
          <a:bodyPr wrap="square" lIns="0" tIns="0" rIns="0" bIns="0">
            <a:spAutoFit/>
          </a:bodyPr>
          <a:lstStyle>
            <a:lvl1pPr marL="0" indent="0">
              <a:lnSpc>
                <a:spcPct val="100000"/>
              </a:lnSpc>
              <a:spcBef>
                <a:spcPts val="0"/>
              </a:spcBef>
              <a:buFontTx/>
              <a:buNone/>
              <a:defRPr lang="en-US" sz="1600" b="1" kern="1200" baseline="0" dirty="0">
                <a:solidFill>
                  <a:schemeClr val="accent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lnSpc>
                <a:spcPct val="100000"/>
              </a:lnSpc>
              <a:spcBef>
                <a:spcPts val="0"/>
              </a:spcBef>
              <a:buFontTx/>
              <a:buNone/>
            </a:pPr>
            <a:r>
              <a:rPr lang="en-US"/>
              <a:t>Subheading goes here:</a:t>
            </a:r>
          </a:p>
        </p:txBody>
      </p:sp>
      <p:sp>
        <p:nvSpPr>
          <p:cNvPr id="15" name="Text Placeholder 13">
            <a:extLst>
              <a:ext uri="{FF2B5EF4-FFF2-40B4-BE49-F238E27FC236}">
                <a16:creationId xmlns:a16="http://schemas.microsoft.com/office/drawing/2014/main" id="{72B1B968-D3D1-492A-9138-0F5A0CB10C65}"/>
              </a:ext>
            </a:extLst>
          </p:cNvPr>
          <p:cNvSpPr>
            <a:spLocks noGrp="1"/>
          </p:cNvSpPr>
          <p:nvPr>
            <p:ph type="body" sz="quarter" idx="34" hasCustomPrompt="1"/>
          </p:nvPr>
        </p:nvSpPr>
        <p:spPr>
          <a:xfrm>
            <a:off x="6188600" y="1980385"/>
            <a:ext cx="5405044" cy="246221"/>
          </a:xfrm>
          <a:prstGeom prst="rect">
            <a:avLst/>
          </a:prstGeom>
        </p:spPr>
        <p:txBody>
          <a:bodyPr wrap="square" lIns="0" tIns="0" rIns="0" bIns="0">
            <a:spAutoFit/>
          </a:bodyPr>
          <a:lstStyle>
            <a:lvl1pPr marL="0" indent="0">
              <a:lnSpc>
                <a:spcPct val="100000"/>
              </a:lnSpc>
              <a:spcBef>
                <a:spcPts val="0"/>
              </a:spcBef>
              <a:buFontTx/>
              <a:buNone/>
              <a:defRPr lang="en-US" sz="1600" b="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Copy goes here</a:t>
            </a:r>
          </a:p>
        </p:txBody>
      </p:sp>
      <p:sp>
        <p:nvSpPr>
          <p:cNvPr id="4" name="Text Placeholder 13">
            <a:extLst>
              <a:ext uri="{FF2B5EF4-FFF2-40B4-BE49-F238E27FC236}">
                <a16:creationId xmlns:a16="http://schemas.microsoft.com/office/drawing/2014/main" id="{5308B009-C027-1FD4-94AF-40DD5A4882A5}"/>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lnSpc>
                <a:spcPct val="100000"/>
              </a:lnSpc>
              <a:spcBef>
                <a:spcPts val="0"/>
              </a:spcBef>
              <a:buFontTx/>
              <a:buNone/>
            </a:pPr>
            <a:r>
              <a:rPr lang="en-US"/>
              <a:t>Click to add text</a:t>
            </a:r>
          </a:p>
        </p:txBody>
      </p:sp>
    </p:spTree>
    <p:extLst>
      <p:ext uri="{BB962C8B-B14F-4D97-AF65-F5344CB8AC3E}">
        <p14:creationId xmlns:p14="http://schemas.microsoft.com/office/powerpoint/2010/main" val="368945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90AD1D-B16F-4AC8-93A0-CF84125AA9FD}"/>
              </a:ext>
            </a:extLst>
          </p:cNvPr>
          <p:cNvSpPr>
            <a:spLocks noGrp="1"/>
          </p:cNvSpPr>
          <p:nvPr>
            <p:ph type="sldNum" sz="quarter" idx="4"/>
          </p:nvPr>
        </p:nvSpPr>
        <p:spPr>
          <a:xfrm>
            <a:off x="8256000" y="6442867"/>
            <a:ext cx="3600000" cy="123111"/>
          </a:xfrm>
          <a:prstGeom prst="rect">
            <a:avLst/>
          </a:prstGeom>
        </p:spPr>
        <p:txBody>
          <a:bodyPr vert="horz" wrap="square" lIns="0" tIns="0" rIns="0" bIns="0" rtlCol="0" anchor="t">
            <a:noAutofit/>
          </a:bodyPr>
          <a:lstStyle>
            <a:lvl1pPr algn="r">
              <a:defRPr sz="900">
                <a:solidFill>
                  <a:schemeClr val="tx1"/>
                </a:solidFill>
                <a:latin typeface="+mn-lt"/>
              </a:defRPr>
            </a:lvl1pPr>
          </a:lstStyle>
          <a:p>
            <a:fld id="{AD771456-4B2F-43F4-BEA4-92D7039A6C4D}" type="slidenum">
              <a:rPr lang="en-US" smtClean="0"/>
              <a:pPr/>
              <a:t>‹#›</a:t>
            </a:fld>
            <a:endParaRPr lang="en-US"/>
          </a:p>
        </p:txBody>
      </p:sp>
      <p:sp>
        <p:nvSpPr>
          <p:cNvPr id="5" name="Text Placeholder 4">
            <a:extLst>
              <a:ext uri="{FF2B5EF4-FFF2-40B4-BE49-F238E27FC236}">
                <a16:creationId xmlns:a16="http://schemas.microsoft.com/office/drawing/2014/main" id="{AD7C4297-C57B-4BC2-8E65-F438DC1975B2}"/>
              </a:ext>
            </a:extLst>
          </p:cNvPr>
          <p:cNvSpPr>
            <a:spLocks noGrp="1"/>
          </p:cNvSpPr>
          <p:nvPr>
            <p:ph type="body" idx="1"/>
          </p:nvPr>
        </p:nvSpPr>
        <p:spPr>
          <a:xfrm>
            <a:off x="367201" y="1224564"/>
            <a:ext cx="11519999" cy="5039076"/>
          </a:xfrm>
          <a:prstGeom prst="rect">
            <a:avLst/>
          </a:prstGeom>
        </p:spPr>
        <p:txBody>
          <a:bodyPr vert="horz" lIns="0" tIns="0" rIns="0" bIns="0" rtlCol="0">
            <a:noAutofit/>
          </a:bodyPr>
          <a:lstStyle/>
          <a:p>
            <a:pPr lvl="0"/>
            <a:r>
              <a:rPr lang="en-US"/>
              <a:t>Click to edit Master text styles</a:t>
            </a:r>
          </a:p>
          <a:p>
            <a:pPr lvl="3"/>
            <a:r>
              <a:rPr lang="en-US"/>
              <a:t>Second level</a:t>
            </a:r>
          </a:p>
        </p:txBody>
      </p:sp>
      <p:sp>
        <p:nvSpPr>
          <p:cNvPr id="2" name="Title Placeholder 1">
            <a:extLst>
              <a:ext uri="{FF2B5EF4-FFF2-40B4-BE49-F238E27FC236}">
                <a16:creationId xmlns:a16="http://schemas.microsoft.com/office/drawing/2014/main" id="{BD5108BD-706A-4DAE-A477-9CEB35E2001E}"/>
              </a:ext>
            </a:extLst>
          </p:cNvPr>
          <p:cNvSpPr>
            <a:spLocks noGrp="1"/>
          </p:cNvSpPr>
          <p:nvPr>
            <p:ph type="title"/>
          </p:nvPr>
        </p:nvSpPr>
        <p:spPr>
          <a:xfrm>
            <a:off x="365760" y="457200"/>
            <a:ext cx="11521440" cy="430887"/>
          </a:xfrm>
          <a:prstGeom prst="rect">
            <a:avLst/>
          </a:prstGeom>
        </p:spPr>
        <p:txBody>
          <a:bodyPr vert="horz" wrap="square" lIns="0" tIns="0" rIns="0" bIns="0" rtlCol="0">
            <a:noAutofit/>
          </a:bodyPr>
          <a:lstStyle/>
          <a:p>
            <a:pPr marL="0" lvl="0" indent="0">
              <a:lnSpc>
                <a:spcPct val="100000"/>
              </a:lnSpc>
              <a:spcBef>
                <a:spcPts val="0"/>
              </a:spcBef>
              <a:buFontTx/>
            </a:pPr>
            <a:r>
              <a:rPr lang="en-US"/>
              <a:t>Click to edit Master title style</a:t>
            </a:r>
          </a:p>
        </p:txBody>
      </p:sp>
    </p:spTree>
    <p:extLst>
      <p:ext uri="{BB962C8B-B14F-4D97-AF65-F5344CB8AC3E}">
        <p14:creationId xmlns:p14="http://schemas.microsoft.com/office/powerpoint/2010/main" val="656291429"/>
      </p:ext>
    </p:extLst>
  </p:cSld>
  <p:clrMap bg1="lt1" tx1="dk1" bg2="lt2" tx2="dk2" accent1="accent1" accent2="accent2" accent3="accent3" accent4="accent4" accent5="accent5" accent6="accent6" hlink="hlink" folHlink="folHlink"/>
  <p:sldLayoutIdLst>
    <p:sldLayoutId id="2147483673" r:id="rId1"/>
    <p:sldLayoutId id="2147483707" r:id="rId2"/>
    <p:sldLayoutId id="2147483706" r:id="rId3"/>
    <p:sldLayoutId id="2147483705" r:id="rId4"/>
  </p:sldLayoutIdLst>
  <p:hf hdr="0" ftr="0" dt="0"/>
  <p:txStyles>
    <p:titleStyle>
      <a:lvl1pPr algn="l" defTabSz="914400" rtl="0" eaLnBrk="1" latinLnBrk="0" hangingPunct="1">
        <a:lnSpc>
          <a:spcPct val="110000"/>
        </a:lnSpc>
        <a:spcBef>
          <a:spcPct val="0"/>
        </a:spcBef>
        <a:buNone/>
        <a:defRPr lang="en-US" sz="2800" kern="1200" baseline="0" dirty="0">
          <a:solidFill>
            <a:schemeClr val="tx1"/>
          </a:solidFill>
          <a:latin typeface="+mj-lt"/>
          <a:ea typeface="+mn-ea"/>
          <a:cs typeface="+mn-cs"/>
        </a:defRPr>
      </a:lvl1pPr>
    </p:titleStyle>
    <p:bodyStyle>
      <a:lvl1pPr marL="285750" indent="-285750" algn="l" defTabSz="914400" rtl="0" eaLnBrk="1" latinLnBrk="0" hangingPunct="1">
        <a:lnSpc>
          <a:spcPct val="100000"/>
        </a:lnSpc>
        <a:spcBef>
          <a:spcPts val="0"/>
        </a:spcBef>
        <a:spcAft>
          <a:spcPts val="600"/>
        </a:spcAft>
        <a:buFont typeface="Arial" panose="020B0604020202020204" pitchFamily="34" charset="0"/>
        <a:buChar char="•"/>
        <a:defRPr lang="en-US" sz="1600" kern="1200" baseline="0" dirty="0" smtClean="0">
          <a:solidFill>
            <a:schemeClr val="tx1"/>
          </a:solidFill>
          <a:latin typeface="Founders Grotesk" panose="020B0503030202060203" pitchFamily="34" charset="0"/>
          <a:ea typeface="+mn-ea"/>
          <a:cs typeface="+mn-cs"/>
        </a:defRPr>
      </a:lvl1pPr>
      <a:lvl2pPr marL="285750" indent="-285750" algn="l" defTabSz="914400" rtl="0" eaLnBrk="1" latinLnBrk="0" hangingPunct="1">
        <a:lnSpc>
          <a:spcPct val="100000"/>
        </a:lnSpc>
        <a:spcBef>
          <a:spcPts val="0"/>
        </a:spcBef>
        <a:spcAft>
          <a:spcPts val="0"/>
        </a:spcAft>
        <a:buClr>
          <a:schemeClr val="tx1"/>
        </a:buClr>
        <a:buFont typeface="Arial" panose="020B0604020202020204" pitchFamily="34" charset="0"/>
        <a:buChar char="–"/>
        <a:defRPr lang="en-US" sz="1600" kern="1200" dirty="0">
          <a:solidFill>
            <a:schemeClr val="tx1"/>
          </a:solidFill>
          <a:latin typeface="+mn-lt"/>
          <a:ea typeface="+mn-ea"/>
          <a:cs typeface="+mn-cs"/>
        </a:defRPr>
      </a:lvl2pPr>
      <a:lvl3pPr marL="285750" indent="-28575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5715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Founders Grotesk" panose="020B0503030202060203"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211" userDrawn="1">
          <p15:clr>
            <a:srgbClr val="F26B43"/>
          </p15:clr>
        </p15:guide>
        <p15:guide id="3" pos="7469" userDrawn="1">
          <p15:clr>
            <a:srgbClr val="F26B43"/>
          </p15:clr>
        </p15:guide>
        <p15:guide id="4" orient="horz" pos="4133" userDrawn="1">
          <p15:clr>
            <a:srgbClr val="F26B43"/>
          </p15:clr>
        </p15:guide>
        <p15:guide id="5" pos="3727" userDrawn="1">
          <p15:clr>
            <a:srgbClr val="F26B43"/>
          </p15:clr>
        </p15:guide>
        <p15:guide id="7" pos="3940" userDrawn="1">
          <p15:clr>
            <a:srgbClr val="F26B43"/>
          </p15:clr>
        </p15:guide>
        <p15:guide id="8" pos="2071" userDrawn="1">
          <p15:clr>
            <a:srgbClr val="F26B43"/>
          </p15:clr>
        </p15:guide>
        <p15:guide id="9" pos="1867" userDrawn="1">
          <p15:clr>
            <a:srgbClr val="F26B43"/>
          </p15:clr>
        </p15:guide>
        <p15:guide id="10" pos="5609" userDrawn="1">
          <p15:clr>
            <a:srgbClr val="F26B43"/>
          </p15:clr>
        </p15:guide>
        <p15:guide id="11" pos="5813" userDrawn="1">
          <p15:clr>
            <a:srgbClr val="F26B43"/>
          </p15:clr>
        </p15:guide>
        <p15:guide id="12" orient="horz" pos="1139" userDrawn="1">
          <p15:clr>
            <a:srgbClr val="F26B43"/>
          </p15:clr>
        </p15:guide>
        <p15:guide id="13" orient="horz" pos="709" userDrawn="1">
          <p15:clr>
            <a:srgbClr val="F26B43"/>
          </p15:clr>
        </p15:guide>
        <p15:guide id="14" orient="horz" pos="414" userDrawn="1">
          <p15:clr>
            <a:srgbClr val="F26B43"/>
          </p15:clr>
        </p15:guide>
        <p15:guide id="15" orient="horz" pos="2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hyperlink" Target="https://www.2020spaces.com/2020products/2020manager/"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hyperlink" Target="https://www.2020spaces.com/2020products/2020manag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8.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hyperlink" Target="https://www.2020spaces.com/2020blo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CB4C40B-8898-7835-1AC6-3E1E4B5D71BA}"/>
              </a:ext>
            </a:extLst>
          </p:cNvPr>
          <p:cNvPicPr>
            <a:picLocks noGrp="1" noChangeAspect="1"/>
          </p:cNvPicPr>
          <p:nvPr>
            <p:ph type="pic" sz="quarter" idx="26"/>
          </p:nvPr>
        </p:nvPicPr>
        <p:blipFill rotWithShape="1">
          <a:blip r:embed="rId3">
            <a:extLst>
              <a:ext uri="{28A0092B-C50C-407E-A947-70E740481C1C}">
                <a14:useLocalDpi xmlns:a14="http://schemas.microsoft.com/office/drawing/2010/main" val="0"/>
              </a:ext>
            </a:extLst>
          </a:blip>
          <a:srcRect l="7883" r="7883"/>
          <a:stretch/>
        </p:blipFill>
        <p:spPr/>
      </p:pic>
      <p:sp>
        <p:nvSpPr>
          <p:cNvPr id="3" name="Text Placeholder 2">
            <a:extLst>
              <a:ext uri="{FF2B5EF4-FFF2-40B4-BE49-F238E27FC236}">
                <a16:creationId xmlns:a16="http://schemas.microsoft.com/office/drawing/2014/main" id="{5CEF892E-7FFB-986B-7891-1D363903FD75}"/>
              </a:ext>
            </a:extLst>
          </p:cNvPr>
          <p:cNvSpPr>
            <a:spLocks noGrp="1"/>
          </p:cNvSpPr>
          <p:nvPr>
            <p:ph type="body" sz="quarter" idx="14"/>
          </p:nvPr>
        </p:nvSpPr>
        <p:spPr/>
        <p:txBody>
          <a:bodyPr/>
          <a:lstStyle/>
          <a:p>
            <a:pPr>
              <a:spcAft>
                <a:spcPts val="0"/>
              </a:spcAft>
            </a:pPr>
            <a:r>
              <a:rPr lang="en-US" dirty="0"/>
              <a:t>Business Plan Template and Guide</a:t>
            </a:r>
            <a:endParaRPr lang="en-GB" dirty="0"/>
          </a:p>
        </p:txBody>
      </p:sp>
      <p:sp>
        <p:nvSpPr>
          <p:cNvPr id="4" name="Text Placeholder 3">
            <a:extLst>
              <a:ext uri="{FF2B5EF4-FFF2-40B4-BE49-F238E27FC236}">
                <a16:creationId xmlns:a16="http://schemas.microsoft.com/office/drawing/2014/main" id="{01F78D67-8337-62D6-8E6A-EA94721E77C5}"/>
              </a:ext>
            </a:extLst>
          </p:cNvPr>
          <p:cNvSpPr>
            <a:spLocks noGrp="1"/>
          </p:cNvSpPr>
          <p:nvPr>
            <p:ph type="body" sz="quarter" idx="24"/>
          </p:nvPr>
        </p:nvSpPr>
        <p:spPr/>
        <p:txBody>
          <a:bodyPr/>
          <a:lstStyle/>
          <a:p>
            <a:r>
              <a:rPr lang="en-US" sz="1200" dirty="0"/>
              <a:t>[Owner]</a:t>
            </a:r>
          </a:p>
        </p:txBody>
      </p:sp>
      <p:sp>
        <p:nvSpPr>
          <p:cNvPr id="5" name="Text Placeholder 4">
            <a:extLst>
              <a:ext uri="{FF2B5EF4-FFF2-40B4-BE49-F238E27FC236}">
                <a16:creationId xmlns:a16="http://schemas.microsoft.com/office/drawing/2014/main" id="{CA8F28AF-E125-8EA4-7472-E1D4EE8BF04D}"/>
              </a:ext>
            </a:extLst>
          </p:cNvPr>
          <p:cNvSpPr>
            <a:spLocks noGrp="1"/>
          </p:cNvSpPr>
          <p:nvPr>
            <p:ph type="body" sz="quarter" idx="25"/>
          </p:nvPr>
        </p:nvSpPr>
        <p:spPr/>
        <p:txBody>
          <a:bodyPr/>
          <a:lstStyle/>
          <a:p>
            <a:r>
              <a:rPr lang="en-US" sz="1200" dirty="0"/>
              <a:t>[Company Name]</a:t>
            </a:r>
          </a:p>
        </p:txBody>
      </p:sp>
      <p:sp>
        <p:nvSpPr>
          <p:cNvPr id="6" name="Text Placeholder 5">
            <a:extLst>
              <a:ext uri="{FF2B5EF4-FFF2-40B4-BE49-F238E27FC236}">
                <a16:creationId xmlns:a16="http://schemas.microsoft.com/office/drawing/2014/main" id="{4BFBA5CA-2B19-1F4C-80CA-21342E21B648}"/>
              </a:ext>
            </a:extLst>
          </p:cNvPr>
          <p:cNvSpPr>
            <a:spLocks noGrp="1"/>
          </p:cNvSpPr>
          <p:nvPr>
            <p:ph type="body" sz="quarter" idx="27"/>
          </p:nvPr>
        </p:nvSpPr>
        <p:spPr/>
        <p:txBody>
          <a:bodyPr/>
          <a:lstStyle/>
          <a:p>
            <a:r>
              <a:rPr lang="en-US" sz="1200" dirty="0"/>
              <a:t>[Date]</a:t>
            </a:r>
          </a:p>
        </p:txBody>
      </p:sp>
      <p:sp>
        <p:nvSpPr>
          <p:cNvPr id="7" name="Text Placeholder 6">
            <a:extLst>
              <a:ext uri="{FF2B5EF4-FFF2-40B4-BE49-F238E27FC236}">
                <a16:creationId xmlns:a16="http://schemas.microsoft.com/office/drawing/2014/main" id="{00BBB82C-D2DD-E5FE-C983-02D00D391EED}"/>
              </a:ext>
            </a:extLst>
          </p:cNvPr>
          <p:cNvSpPr>
            <a:spLocks noGrp="1"/>
          </p:cNvSpPr>
          <p:nvPr>
            <p:ph type="body" sz="quarter" idx="28"/>
          </p:nvPr>
        </p:nvSpPr>
        <p:spPr/>
        <p:txBody>
          <a:bodyPr/>
          <a:lstStyle/>
          <a:p>
            <a:r>
              <a:rPr lang="en-US" sz="1200" dirty="0"/>
              <a:t>[Contact Information]</a:t>
            </a:r>
          </a:p>
        </p:txBody>
      </p:sp>
      <p:pic>
        <p:nvPicPr>
          <p:cNvPr id="12" name="Picture Placeholder 11">
            <a:extLst>
              <a:ext uri="{FF2B5EF4-FFF2-40B4-BE49-F238E27FC236}">
                <a16:creationId xmlns:a16="http://schemas.microsoft.com/office/drawing/2014/main" id="{647C11FD-CC4D-BEFC-A454-49F15DFE61D1}"/>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t="7103" b="7103"/>
          <a:stretch/>
        </p:blipFill>
        <p:spPr/>
      </p:pic>
      <p:sp>
        <p:nvSpPr>
          <p:cNvPr id="2" name="TextBox 1">
            <a:extLst>
              <a:ext uri="{FF2B5EF4-FFF2-40B4-BE49-F238E27FC236}">
                <a16:creationId xmlns:a16="http://schemas.microsoft.com/office/drawing/2014/main" id="{C9406850-1C59-1265-A3F8-518FE3CE7C32}"/>
              </a:ext>
            </a:extLst>
          </p:cNvPr>
          <p:cNvSpPr txBox="1"/>
          <p:nvPr/>
        </p:nvSpPr>
        <p:spPr>
          <a:xfrm>
            <a:off x="0" y="6882522"/>
            <a:ext cx="6755363" cy="246221"/>
          </a:xfrm>
          <a:prstGeom prst="rect">
            <a:avLst/>
          </a:prstGeom>
        </p:spPr>
        <p:txBody>
          <a:bodyPr wrap="square" lIns="0" rIns="0" rtlCol="0">
            <a:spAutoFit/>
          </a:bodyPr>
          <a:lstStyle/>
          <a:p>
            <a:r>
              <a:rPr lang="en-US" sz="1000" b="1" dirty="0">
                <a:latin typeface="Arial" panose="020B0604020202020204" pitchFamily="34" charset="0"/>
                <a:cs typeface="Arial" panose="020B0604020202020204" pitchFamily="34" charset="0"/>
              </a:rPr>
              <a:t>*</a:t>
            </a:r>
            <a:r>
              <a:rPr lang="en-US" sz="1000" b="1" dirty="0">
                <a:effectLst/>
                <a:latin typeface="Arial" panose="020B0604020202020204" pitchFamily="34" charset="0"/>
                <a:cs typeface="Arial" panose="020B0604020202020204" pitchFamily="34" charset="0"/>
              </a:rPr>
              <a:t>See notes section for instructions</a:t>
            </a:r>
            <a:endParaRPr lang="en-US" dirty="0"/>
          </a:p>
        </p:txBody>
      </p:sp>
    </p:spTree>
    <p:extLst>
      <p:ext uri="{BB962C8B-B14F-4D97-AF65-F5344CB8AC3E}">
        <p14:creationId xmlns:p14="http://schemas.microsoft.com/office/powerpoint/2010/main" val="2585070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10</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5999" y="1207466"/>
            <a:ext cx="7498490" cy="4385816"/>
          </a:xfrm>
        </p:spPr>
        <p:txBody>
          <a:bodyPr/>
          <a:lstStyle/>
          <a:p>
            <a:pPr marL="285750" indent="-285750">
              <a:buFont typeface="Arial" panose="020B0604020202020204" pitchFamily="34" charset="0"/>
              <a:buChar char="•"/>
            </a:pPr>
            <a:r>
              <a:rPr lang="en-US" sz="1400">
                <a:highlight>
                  <a:srgbClr val="FFFFFF"/>
                </a:highlight>
                <a:cs typeface="Calibri"/>
              </a:rPr>
              <a:t>In this section, identify the main market segments your business is targeting and will be targeting in the future. List them here – construction companies, realtors, rental property owners, etc. – and provide any information you have or steps you’re taking to reach these markets, like networking events with realtors or joining community business associations. Be as specific as possible, and bring it back to the previous section to show that your targets match the analysis.</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This section should also answer the following questions:</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Is the market you’re targeting growing or shrinking?</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What percentage of the target market will you be able to reach and convert?</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What market share will you own in the next two to three years?</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In this part, you can also include a subsection that contrasts your company’s competition to the competitive advantage you offer. A competitor is any other business that sets out to solve the issue or answers the need that you’ll be mentioning in your executive summary. Follow that up with sound reasoning as to why your target market will choose your business over that competitor’s. </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a:lnSpc>
                <a:spcPct val="100000"/>
              </a:lnSpc>
            </a:pPr>
            <a:r>
              <a:rPr lang="en-US">
                <a:cs typeface="Calibri Light"/>
              </a:rPr>
              <a:t>Target Market</a:t>
            </a:r>
            <a:endParaRPr lang="en-US"/>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1477328"/>
          </a:xfrm>
          <a:prstGeom prst="rect">
            <a:avLst/>
          </a:prstGeom>
          <a:noFill/>
        </p:spPr>
        <p:txBody>
          <a:bodyPr wrap="square" lIns="0" rIns="0" rtlCol="0">
            <a:spAutoFit/>
          </a:bodyPr>
          <a:lstStyle/>
          <a:p>
            <a:r>
              <a:rPr lang="en-US">
                <a:cs typeface="Calibri"/>
              </a:rPr>
              <a:t>Analysis of competition is often laid out in a matrix that clearly shows what your business offers that competitors do not.</a:t>
            </a:r>
            <a:endParaRPr lang="en-US"/>
          </a:p>
        </p:txBody>
      </p:sp>
      <p:sp>
        <p:nvSpPr>
          <p:cNvPr id="7" name="Rectangle: Rounded Corners 6">
            <a:hlinkClick r:id="rId4" action="ppaction://hlinksldjump"/>
            <a:extLst>
              <a:ext uri="{FF2B5EF4-FFF2-40B4-BE49-F238E27FC236}">
                <a16:creationId xmlns:a16="http://schemas.microsoft.com/office/drawing/2014/main" id="{12F61084-C8EB-89C2-26DB-39BCC13EE895}"/>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215554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11</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5999" y="1207466"/>
            <a:ext cx="7498490" cy="4346668"/>
          </a:xfrm>
        </p:spPr>
        <p:txBody>
          <a:bodyPr/>
          <a:lstStyle/>
          <a:p>
            <a:pPr marL="285750" indent="-285750">
              <a:buFont typeface="Arial" panose="020B0604020202020204" pitchFamily="34" charset="0"/>
              <a:buChar char="•"/>
            </a:pPr>
            <a:r>
              <a:rPr lang="en-US" sz="1400">
                <a:highlight>
                  <a:srgbClr val="FFFFFF"/>
                </a:highlight>
                <a:cs typeface="Calibri"/>
              </a:rPr>
              <a:t>In this section of the plan, tell your audience how you intend to promote your business, generate leads and drive traffic to your website. How will you earn the income that will allow your business to not just survive but thrive?  </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You’ve already listed the services your business will be offering, you’ve proven yourself to be an expert in this specific market and you’ve identified who will form your customer base. Now, it’s time to connect all these things for your audience.</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List your marketing activities: Are you advertising on local radio? Are you paying for Google search? What about social media? Will you be making phone calls to contact leads? How do you intend to introduce your business to the region?</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And then, talk about your sales strategy: What is your overall approach? Do you intend to hire salespeople? Will they work on commission? Do you offer referral discounts?</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You may also want to incorporate a media or public relations strategy if you’re thinking of reaching out to trade publications or other outlets for potential coverage.</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a:lnSpc>
                <a:spcPct val="100000"/>
              </a:lnSpc>
            </a:pPr>
            <a:r>
              <a:rPr lang="en-US">
                <a:cs typeface="Calibri Light"/>
              </a:rPr>
              <a:t>Sales and Marketing</a:t>
            </a:r>
            <a:endParaRPr lang="en-US"/>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2585323"/>
          </a:xfrm>
          <a:prstGeom prst="rect">
            <a:avLst/>
          </a:prstGeom>
          <a:noFill/>
        </p:spPr>
        <p:txBody>
          <a:bodyPr wrap="square" lIns="0" rIns="0" rtlCol="0">
            <a:spAutoFit/>
          </a:bodyPr>
          <a:lstStyle/>
          <a:p>
            <a:r>
              <a:rPr lang="en-US">
                <a:cs typeface="Calibri"/>
              </a:rPr>
              <a:t>Start this section with a key message to potential customers. It should express how you will communicate your competitive advantage to your market to convince them to pay for your services.</a:t>
            </a:r>
            <a:endParaRPr lang="en-US"/>
          </a:p>
        </p:txBody>
      </p:sp>
      <p:sp>
        <p:nvSpPr>
          <p:cNvPr id="7" name="Rectangle: Rounded Corners 6">
            <a:hlinkClick r:id="rId4" action="ppaction://hlinksldjump"/>
            <a:extLst>
              <a:ext uri="{FF2B5EF4-FFF2-40B4-BE49-F238E27FC236}">
                <a16:creationId xmlns:a16="http://schemas.microsoft.com/office/drawing/2014/main" id="{7F1487FE-9750-561E-78E4-F3C2D806D23D}"/>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127012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12</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5999" y="1207466"/>
            <a:ext cx="7498490" cy="1877437"/>
          </a:xfrm>
        </p:spPr>
        <p:txBody>
          <a:bodyPr/>
          <a:lstStyle/>
          <a:p>
            <a:pPr marL="285750" indent="-285750">
              <a:buFont typeface="Arial" panose="020B0604020202020204" pitchFamily="34" charset="0"/>
              <a:buChar char="•"/>
            </a:pPr>
            <a:r>
              <a:rPr lang="en-US" sz="1400">
                <a:highlight>
                  <a:srgbClr val="FFFFFF"/>
                </a:highlight>
                <a:cs typeface="Calibri"/>
              </a:rPr>
              <a:t>This is the section where you inform the audience of your pricing structure for different services. This can be somewhat challenging for an interior design business because pricing structures can range from per hour to fixed fees, and it can sometimes even be based on square footage of the space being designed. </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Then, list your available payment options, from online bank transfers and credit cards to PayPal and cash. Make sure everything you list here is acceptable to your bank. Mention any fees associated with the options.</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a:lnSpc>
                <a:spcPct val="100000"/>
              </a:lnSpc>
            </a:pPr>
            <a:r>
              <a:rPr lang="en-US">
                <a:cs typeface="Calibri Light"/>
              </a:rPr>
              <a:t>Pricing</a:t>
            </a:r>
            <a:endParaRPr lang="en-US"/>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2308324"/>
          </a:xfrm>
          <a:prstGeom prst="rect">
            <a:avLst/>
          </a:prstGeom>
          <a:noFill/>
        </p:spPr>
        <p:txBody>
          <a:bodyPr wrap="square" lIns="0" rIns="0" rtlCol="0">
            <a:spAutoFit/>
          </a:bodyPr>
          <a:lstStyle/>
          <a:p>
            <a:r>
              <a:rPr lang="en-US" sz="1800">
                <a:cs typeface="Calibri"/>
              </a:rPr>
              <a:t>It’s generally a good practice to not restrict your business in terms of pricing structures, especially for a start-up. Embrace as many payment options as possible.</a:t>
            </a:r>
            <a:endParaRPr lang="en-US"/>
          </a:p>
        </p:txBody>
      </p:sp>
      <p:sp>
        <p:nvSpPr>
          <p:cNvPr id="7" name="Rectangle: Rounded Corners 6">
            <a:hlinkClick r:id="rId4" action="ppaction://hlinksldjump"/>
            <a:extLst>
              <a:ext uri="{FF2B5EF4-FFF2-40B4-BE49-F238E27FC236}">
                <a16:creationId xmlns:a16="http://schemas.microsoft.com/office/drawing/2014/main" id="{0DB2CF0D-4A73-4E38-2304-2EF3950D7E09}"/>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309277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13</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5999" y="1207466"/>
            <a:ext cx="7498490" cy="1954381"/>
          </a:xfrm>
        </p:spPr>
        <p:txBody>
          <a:bodyPr/>
          <a:lstStyle/>
          <a:p>
            <a:pPr marL="285750" indent="-285750">
              <a:buFont typeface="Arial" panose="020B0604020202020204" pitchFamily="34" charset="0"/>
              <a:buChar char="•"/>
            </a:pPr>
            <a:r>
              <a:rPr lang="en-US" sz="1400">
                <a:highlight>
                  <a:srgbClr val="FFFFFF"/>
                </a:highlight>
                <a:cs typeface="Calibri"/>
              </a:rPr>
              <a:t>You don’t need to get into the nitty gritty of your sales projections in this section, but you should inform your audience of your forecast for the next three to five years, and how you’ve come to those numbers.</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In addition to the market analysis you’ve already shown in the previous section, these figures should be based on the location of the business, comparisons to similar start-ups in the region and your current sales and leads. </a:t>
            </a:r>
          </a:p>
          <a:p>
            <a:pPr marL="285750" indent="-285750">
              <a:buFont typeface="Arial" panose="020B0604020202020204" pitchFamily="34" charset="0"/>
              <a:buChar char="•"/>
            </a:pPr>
            <a:endParaRPr lang="en-US" sz="1400">
              <a:highlight>
                <a:srgbClr val="FFFFFF"/>
              </a:highlight>
              <a:cs typeface="Calibri"/>
            </a:endParaRP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a:lnSpc>
                <a:spcPct val="100000"/>
              </a:lnSpc>
            </a:pPr>
            <a:r>
              <a:rPr lang="en-US">
                <a:cs typeface="Calibri Light"/>
              </a:rPr>
              <a:t>Sales Forecast</a:t>
            </a:r>
            <a:endParaRPr lang="en-US"/>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369332"/>
          </a:xfrm>
          <a:prstGeom prst="rect">
            <a:avLst/>
          </a:prstGeom>
          <a:noFill/>
        </p:spPr>
        <p:txBody>
          <a:bodyPr wrap="square" lIns="0" rIns="0" rtlCol="0">
            <a:spAutoFit/>
          </a:bodyPr>
          <a:lstStyle/>
          <a:p>
            <a:r>
              <a:rPr lang="en-US">
                <a:cs typeface="Calibri"/>
              </a:rPr>
              <a:t>Be ambitious, but realistic.</a:t>
            </a:r>
            <a:endParaRPr lang="en-US"/>
          </a:p>
        </p:txBody>
      </p:sp>
      <p:sp>
        <p:nvSpPr>
          <p:cNvPr id="7" name="Rectangle: Rounded Corners 6">
            <a:hlinkClick r:id="rId4" action="ppaction://hlinksldjump"/>
            <a:extLst>
              <a:ext uri="{FF2B5EF4-FFF2-40B4-BE49-F238E27FC236}">
                <a16:creationId xmlns:a16="http://schemas.microsoft.com/office/drawing/2014/main" id="{E0337AE5-B9DD-222A-FE1C-09EF2C6D4B7B}"/>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189133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14</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5999" y="1207466"/>
            <a:ext cx="7341151" cy="2523768"/>
          </a:xfrm>
        </p:spPr>
        <p:txBody>
          <a:bodyPr/>
          <a:lstStyle/>
          <a:p>
            <a:pPr marL="285750" indent="-285750">
              <a:buFont typeface="Arial" panose="020B0604020202020204" pitchFamily="34" charset="0"/>
              <a:buChar char="•"/>
            </a:pPr>
            <a:r>
              <a:rPr lang="en-US" sz="1400">
                <a:highlight>
                  <a:srgbClr val="FFFFFF"/>
                </a:highlight>
                <a:cs typeface="Calibri"/>
              </a:rPr>
              <a:t>It’s now time to communicate a list of your start-up expenses. Of course, there are no universal figures for every start-up. The numbers will depend on a variety of factors from the scale at which you want to begin your business to the region where you’ll be paying for business licenses and insurance. </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This section should make it clear to investors (or anyone else to whom you might be showing your business plan) how much money it will take to launch your business or take it to the next level. Once you’ve created an itemized list of your expenses (see following example), share the source(s) of your current start-up capital. Is it personal investment? </a:t>
            </a:r>
            <a:br>
              <a:rPr lang="en-US" sz="1400">
                <a:highlight>
                  <a:srgbClr val="FFFFFF"/>
                </a:highlight>
                <a:cs typeface="Calibri"/>
              </a:rPr>
            </a:br>
            <a:r>
              <a:rPr lang="en-US" sz="1400">
                <a:highlight>
                  <a:srgbClr val="FFFFFF"/>
                </a:highlight>
                <a:cs typeface="Calibri"/>
              </a:rPr>
              <a:t>Are friends and family supporting the business? Have you secured or are you seeking a bank loan? If so, what is its status?</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a:lnSpc>
                <a:spcPct val="100000"/>
              </a:lnSpc>
            </a:pPr>
            <a:r>
              <a:rPr lang="en-US">
                <a:cs typeface="Calibri Light"/>
              </a:rPr>
              <a:t>Budget</a:t>
            </a:r>
            <a:endParaRPr lang="en-US"/>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2492990"/>
          </a:xfrm>
          <a:prstGeom prst="rect">
            <a:avLst/>
          </a:prstGeom>
          <a:noFill/>
        </p:spPr>
        <p:txBody>
          <a:bodyPr wrap="square" lIns="0" rIns="0" rtlCol="0">
            <a:spAutoFit/>
          </a:bodyPr>
          <a:lstStyle/>
          <a:p>
            <a:r>
              <a:rPr lang="en-US" sz="1300">
                <a:cs typeface="Calibri"/>
              </a:rPr>
              <a:t>The right kitchen and bathroom design software will help you win sales through beautiful renderings with real products, but it should also help you manage your business processes and customer interactions. Every subscription to 2020 Design Live includes access to </a:t>
            </a:r>
            <a:r>
              <a:rPr lang="en-US" sz="1300" u="sng">
                <a:solidFill>
                  <a:srgbClr val="0563C1"/>
                </a:solidFill>
                <a:cs typeface="Calibri"/>
                <a:hlinkClick r:id="rId4"/>
              </a:rPr>
              <a:t>2020 Manager</a:t>
            </a:r>
            <a:r>
              <a:rPr lang="en-US" sz="1300">
                <a:cs typeface="Calibri"/>
              </a:rPr>
              <a:t> to keep your projects on track and your financial data all in one place for easy access and peace of mind.</a:t>
            </a:r>
          </a:p>
        </p:txBody>
      </p:sp>
      <p:sp>
        <p:nvSpPr>
          <p:cNvPr id="7" name="Rectangle: Rounded Corners 6">
            <a:hlinkClick r:id="rId5" action="ppaction://hlinksldjump"/>
            <a:extLst>
              <a:ext uri="{FF2B5EF4-FFF2-40B4-BE49-F238E27FC236}">
                <a16:creationId xmlns:a16="http://schemas.microsoft.com/office/drawing/2014/main" id="{DA69F7FA-886D-51C8-15FC-721D857D27F8}"/>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1267602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33316A13-F5C7-2B4F-46B3-8A3213F62569}"/>
              </a:ext>
            </a:extLst>
          </p:cNvPr>
          <p:cNvGraphicFramePr>
            <a:graphicFrameLocks/>
          </p:cNvGraphicFramePr>
          <p:nvPr>
            <p:extLst>
              <p:ext uri="{D42A27DB-BD31-4B8C-83A1-F6EECF244321}">
                <p14:modId xmlns:p14="http://schemas.microsoft.com/office/powerpoint/2010/main" val="616390040"/>
              </p:ext>
            </p:extLst>
          </p:nvPr>
        </p:nvGraphicFramePr>
        <p:xfrm>
          <a:off x="838200" y="387889"/>
          <a:ext cx="10515598" cy="5894070"/>
        </p:xfrm>
        <a:graphic>
          <a:graphicData uri="http://schemas.openxmlformats.org/drawingml/2006/table">
            <a:tbl>
              <a:tblPr firstRow="1" bandRow="1">
                <a:tableStyleId>{5C22544A-7EE6-4342-B048-85BDC9FD1C3A}</a:tableStyleId>
              </a:tblPr>
              <a:tblGrid>
                <a:gridCol w="4592255">
                  <a:extLst>
                    <a:ext uri="{9D8B030D-6E8A-4147-A177-3AD203B41FA5}">
                      <a16:colId xmlns:a16="http://schemas.microsoft.com/office/drawing/2014/main" val="482250123"/>
                    </a:ext>
                  </a:extLst>
                </a:gridCol>
                <a:gridCol w="1178964">
                  <a:extLst>
                    <a:ext uri="{9D8B030D-6E8A-4147-A177-3AD203B41FA5}">
                      <a16:colId xmlns:a16="http://schemas.microsoft.com/office/drawing/2014/main" val="85776211"/>
                    </a:ext>
                  </a:extLst>
                </a:gridCol>
                <a:gridCol w="1549767">
                  <a:extLst>
                    <a:ext uri="{9D8B030D-6E8A-4147-A177-3AD203B41FA5}">
                      <a16:colId xmlns:a16="http://schemas.microsoft.com/office/drawing/2014/main" val="2932331741"/>
                    </a:ext>
                  </a:extLst>
                </a:gridCol>
                <a:gridCol w="1796969">
                  <a:extLst>
                    <a:ext uri="{9D8B030D-6E8A-4147-A177-3AD203B41FA5}">
                      <a16:colId xmlns:a16="http://schemas.microsoft.com/office/drawing/2014/main" val="1508469775"/>
                    </a:ext>
                  </a:extLst>
                </a:gridCol>
                <a:gridCol w="1397643">
                  <a:extLst>
                    <a:ext uri="{9D8B030D-6E8A-4147-A177-3AD203B41FA5}">
                      <a16:colId xmlns:a16="http://schemas.microsoft.com/office/drawing/2014/main" val="2215720763"/>
                    </a:ext>
                  </a:extLst>
                </a:gridCol>
              </a:tblGrid>
              <a:tr h="447675">
                <a:tc gridSpan="5">
                  <a:txBody>
                    <a:bodyPr/>
                    <a:lstStyle/>
                    <a:p>
                      <a:pPr fontAlgn="auto"/>
                      <a:r>
                        <a:rPr lang="en-US" sz="1400">
                          <a:effectLst/>
                        </a:rPr>
                        <a:t>​</a:t>
                      </a:r>
                    </a:p>
                    <a:p>
                      <a:pPr fontAlgn="base"/>
                      <a:r>
                        <a:rPr lang="en-US" sz="1400">
                          <a:effectLst/>
                        </a:rPr>
                        <a:t>START-UP COSTS ​</a:t>
                      </a:r>
                      <a:endParaRPr lang="en-US" sz="1400" b="1">
                        <a:solidFill>
                          <a:srgbClr val="FFFFFF"/>
                        </a:solidFill>
                        <a:effectLst/>
                      </a:endParaRPr>
                    </a:p>
                  </a:txBody>
                  <a:tcPr anchor="ctr">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0691621"/>
                  </a:ext>
                </a:extLst>
              </a:tr>
              <a:tr h="447675">
                <a:tc>
                  <a:txBody>
                    <a:bodyPr/>
                    <a:lstStyle/>
                    <a:p>
                      <a:pPr fontAlgn="auto"/>
                      <a:r>
                        <a:rPr lang="en-US" sz="1400">
                          <a:effectLst/>
                        </a:rPr>
                        <a:t>​</a:t>
                      </a:r>
                    </a:p>
                    <a:p>
                      <a:pPr fontAlgn="base"/>
                      <a:r>
                        <a:rPr lang="en-US" sz="1400">
                          <a:effectLst/>
                        </a:rPr>
                        <a:t>Your Interior Design Company ​</a:t>
                      </a:r>
                    </a:p>
                  </a:txBody>
                  <a:tcPr anchor="ctr">
                    <a:solidFill>
                      <a:schemeClr val="tx2"/>
                    </a:solidFill>
                  </a:tcPr>
                </a:tc>
                <a:tc gridSpan="4">
                  <a:txBody>
                    <a:bodyPr/>
                    <a:lstStyle/>
                    <a:p>
                      <a:pPr fontAlgn="auto"/>
                      <a:r>
                        <a:rPr lang="en-US" sz="1400">
                          <a:effectLst/>
                        </a:rPr>
                        <a:t>​</a:t>
                      </a:r>
                    </a:p>
                    <a:p>
                      <a:pPr algn="r" fontAlgn="base"/>
                      <a:r>
                        <a:rPr lang="en-US" sz="1400">
                          <a:effectLst/>
                        </a:rPr>
                        <a:t>January 1, 2023 ​</a:t>
                      </a:r>
                    </a:p>
                  </a:txBody>
                  <a:tcP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3578927"/>
                  </a:ext>
                </a:extLst>
              </a:tr>
              <a:tr h="581025">
                <a:tc>
                  <a:txBody>
                    <a:bodyPr/>
                    <a:lstStyle/>
                    <a:p>
                      <a:pPr fontAlgn="auto"/>
                      <a:r>
                        <a:rPr lang="en-US" sz="1400">
                          <a:effectLst/>
                        </a:rPr>
                        <a:t>​</a:t>
                      </a:r>
                    </a:p>
                    <a:p>
                      <a:pPr fontAlgn="base"/>
                      <a:r>
                        <a:rPr lang="en-US" sz="1400">
                          <a:effectLst/>
                        </a:rPr>
                        <a:t>ITEMS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MONTHS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COST/ MONTH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ONE-TIME COST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TOTAL COST ​</a:t>
                      </a:r>
                    </a:p>
                  </a:txBody>
                  <a:tcPr anchor="ctr">
                    <a:solidFill>
                      <a:schemeClr val="tx2">
                        <a:lumMod val="90000"/>
                        <a:alpha val="50000"/>
                      </a:schemeClr>
                    </a:solidFill>
                  </a:tcPr>
                </a:tc>
                <a:extLst>
                  <a:ext uri="{0D108BD9-81ED-4DB2-BD59-A6C34878D82A}">
                    <a16:rowId xmlns:a16="http://schemas.microsoft.com/office/drawing/2014/main" val="3680640861"/>
                  </a:ext>
                </a:extLst>
              </a:tr>
              <a:tr h="438150">
                <a:tc>
                  <a:txBody>
                    <a:bodyPr/>
                    <a:lstStyle/>
                    <a:p>
                      <a:pPr fontAlgn="auto"/>
                      <a:r>
                        <a:rPr lang="en-US" sz="1400">
                          <a:effectLst/>
                        </a:rPr>
                        <a:t>​</a:t>
                      </a:r>
                    </a:p>
                    <a:p>
                      <a:pPr fontAlgn="base"/>
                      <a:r>
                        <a:rPr lang="en-US" sz="1400">
                          <a:effectLst/>
                        </a:rPr>
                        <a:t>Business Licenses/Permits/Fees ​</a:t>
                      </a:r>
                    </a:p>
                  </a:txBody>
                  <a:tcPr anchor="ctr">
                    <a:solidFill>
                      <a:schemeClr val="tx2"/>
                    </a:solidFill>
                  </a:tcPr>
                </a:tc>
                <a:tc>
                  <a:txBody>
                    <a:bodyPr/>
                    <a:lstStyle/>
                    <a:p>
                      <a:pPr fontAlgn="auto"/>
                      <a:r>
                        <a:rPr lang="en-US" sz="1400">
                          <a:effectLst/>
                        </a:rPr>
                        <a:t>​</a:t>
                      </a:r>
                    </a:p>
                    <a:p>
                      <a:pPr algn="ctr" fontAlgn="base"/>
                      <a:r>
                        <a:rPr lang="en-US" sz="1400">
                          <a:effectLst/>
                        </a:rPr>
                        <a:t>  ​</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extLst>
                  <a:ext uri="{0D108BD9-81ED-4DB2-BD59-A6C34878D82A}">
                    <a16:rowId xmlns:a16="http://schemas.microsoft.com/office/drawing/2014/main" val="2002608397"/>
                  </a:ext>
                </a:extLst>
              </a:tr>
              <a:tr h="561975">
                <a:tc>
                  <a:txBody>
                    <a:bodyPr/>
                    <a:lstStyle/>
                    <a:p>
                      <a:pPr fontAlgn="auto"/>
                      <a:r>
                        <a:rPr lang="en-US" sz="1400">
                          <a:effectLst/>
                        </a:rPr>
                        <a:t>​</a:t>
                      </a:r>
                    </a:p>
                    <a:p>
                      <a:pPr fontAlgn="base"/>
                      <a:r>
                        <a:rPr lang="en-US" sz="1400">
                          <a:effectLst/>
                        </a:rPr>
                        <a:t>Advertising/Marketing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$0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$0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$0 ​</a:t>
                      </a:r>
                    </a:p>
                  </a:txBody>
                  <a:tcPr anchor="ctr">
                    <a:solidFill>
                      <a:schemeClr val="tx2">
                        <a:lumMod val="90000"/>
                        <a:alpha val="50000"/>
                      </a:schemeClr>
                    </a:solidFill>
                  </a:tcPr>
                </a:tc>
                <a:extLst>
                  <a:ext uri="{0D108BD9-81ED-4DB2-BD59-A6C34878D82A}">
                    <a16:rowId xmlns:a16="http://schemas.microsoft.com/office/drawing/2014/main" val="3164997990"/>
                  </a:ext>
                </a:extLst>
              </a:tr>
              <a:tr h="561975">
                <a:tc>
                  <a:txBody>
                    <a:bodyPr/>
                    <a:lstStyle/>
                    <a:p>
                      <a:pPr fontAlgn="auto"/>
                      <a:r>
                        <a:rPr lang="en-US" sz="1400">
                          <a:effectLst/>
                        </a:rPr>
                        <a:t>​</a:t>
                      </a:r>
                    </a:p>
                    <a:p>
                      <a:pPr fontAlgn="base"/>
                      <a:r>
                        <a:rPr lang="en-US" sz="1400">
                          <a:effectLst/>
                        </a:rPr>
                        <a:t>Salaries </a:t>
                      </a:r>
                    </a:p>
                  </a:txBody>
                  <a:tcPr anchor="ctr">
                    <a:solidFill>
                      <a:schemeClr val="tx2"/>
                    </a:solidFill>
                  </a:tcPr>
                </a:tc>
                <a:tc>
                  <a:txBody>
                    <a:bodyPr/>
                    <a:lstStyle/>
                    <a:p>
                      <a:pPr fontAlgn="auto"/>
                      <a:r>
                        <a:rPr lang="en-US" sz="1400">
                          <a:effectLst/>
                        </a:rPr>
                        <a:t>​</a:t>
                      </a:r>
                    </a:p>
                    <a:p>
                      <a:pPr algn="ctr" fontAlgn="base"/>
                      <a:r>
                        <a:rPr lang="en-US" sz="1400">
                          <a:effectLst/>
                        </a:rPr>
                        <a:t>​</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extLst>
                  <a:ext uri="{0D108BD9-81ED-4DB2-BD59-A6C34878D82A}">
                    <a16:rowId xmlns:a16="http://schemas.microsoft.com/office/drawing/2014/main" val="756948768"/>
                  </a:ext>
                </a:extLst>
              </a:tr>
              <a:tr h="561975">
                <a:tc>
                  <a:txBody>
                    <a:bodyPr/>
                    <a:lstStyle/>
                    <a:p>
                      <a:pPr fontAlgn="auto"/>
                      <a:r>
                        <a:rPr lang="en-US" sz="1400">
                          <a:effectLst/>
                        </a:rPr>
                        <a:t>​</a:t>
                      </a:r>
                    </a:p>
                    <a:p>
                      <a:pPr fontAlgn="base"/>
                      <a:r>
                        <a:rPr lang="en-US" sz="1400">
                          <a:effectLst/>
                        </a:rPr>
                        <a:t>Rent/Lease Payments/Utilities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$0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$0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$0 ​</a:t>
                      </a:r>
                    </a:p>
                  </a:txBody>
                  <a:tcPr anchor="ctr">
                    <a:solidFill>
                      <a:schemeClr val="tx2">
                        <a:lumMod val="90000"/>
                        <a:alpha val="50000"/>
                      </a:schemeClr>
                    </a:solidFill>
                  </a:tcPr>
                </a:tc>
                <a:extLst>
                  <a:ext uri="{0D108BD9-81ED-4DB2-BD59-A6C34878D82A}">
                    <a16:rowId xmlns:a16="http://schemas.microsoft.com/office/drawing/2014/main" val="3381280985"/>
                  </a:ext>
                </a:extLst>
              </a:tr>
              <a:tr h="438150">
                <a:tc>
                  <a:txBody>
                    <a:bodyPr/>
                    <a:lstStyle/>
                    <a:p>
                      <a:pPr fontAlgn="auto"/>
                      <a:r>
                        <a:rPr lang="en-US" sz="1400">
                          <a:effectLst/>
                        </a:rPr>
                        <a:t>​</a:t>
                      </a:r>
                    </a:p>
                    <a:p>
                      <a:pPr fontAlgn="base"/>
                      <a:r>
                        <a:rPr lang="en-US" sz="1400">
                          <a:effectLst/>
                        </a:rPr>
                        <a:t>Computer Equipment ​</a:t>
                      </a:r>
                    </a:p>
                  </a:txBody>
                  <a:tcPr anchor="ctr">
                    <a:solidFill>
                      <a:schemeClr val="tx2"/>
                    </a:solidFill>
                  </a:tcPr>
                </a:tc>
                <a:tc>
                  <a:txBody>
                    <a:bodyPr/>
                    <a:lstStyle/>
                    <a:p>
                      <a:pPr fontAlgn="auto"/>
                      <a:r>
                        <a:rPr lang="en-US" sz="1400">
                          <a:effectLst/>
                        </a:rPr>
                        <a:t>​</a:t>
                      </a:r>
                    </a:p>
                    <a:p>
                      <a:pPr algn="ctr" fontAlgn="base"/>
                      <a:r>
                        <a:rPr lang="en-US" sz="1400">
                          <a:effectLst/>
                        </a:rPr>
                        <a:t>  ​</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extLst>
                  <a:ext uri="{0D108BD9-81ED-4DB2-BD59-A6C34878D82A}">
                    <a16:rowId xmlns:a16="http://schemas.microsoft.com/office/drawing/2014/main" val="886671993"/>
                  </a:ext>
                </a:extLst>
              </a:tr>
              <a:tr h="438150">
                <a:tc>
                  <a:txBody>
                    <a:bodyPr/>
                    <a:lstStyle/>
                    <a:p>
                      <a:pPr fontAlgn="auto"/>
                      <a:r>
                        <a:rPr lang="en-US" sz="1400">
                          <a:effectLst/>
                        </a:rPr>
                        <a:t>​</a:t>
                      </a:r>
                    </a:p>
                    <a:p>
                      <a:pPr fontAlgn="base"/>
                      <a:r>
                        <a:rPr lang="en-US" sz="1400">
                          <a:effectLst/>
                        </a:rPr>
                        <a:t>Design Software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$0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$0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$0 ​</a:t>
                      </a:r>
                    </a:p>
                  </a:txBody>
                  <a:tcPr anchor="ctr">
                    <a:solidFill>
                      <a:schemeClr val="tx2">
                        <a:lumMod val="90000"/>
                        <a:alpha val="50000"/>
                      </a:schemeClr>
                    </a:solidFill>
                  </a:tcPr>
                </a:tc>
                <a:extLst>
                  <a:ext uri="{0D108BD9-81ED-4DB2-BD59-A6C34878D82A}">
                    <a16:rowId xmlns:a16="http://schemas.microsoft.com/office/drawing/2014/main" val="2793992437"/>
                  </a:ext>
                </a:extLst>
              </a:tr>
              <a:tr h="438150">
                <a:tc>
                  <a:txBody>
                    <a:bodyPr/>
                    <a:lstStyle/>
                    <a:p>
                      <a:pPr fontAlgn="auto"/>
                      <a:r>
                        <a:rPr lang="en-US" sz="1400">
                          <a:effectLst/>
                        </a:rPr>
                        <a:t>​</a:t>
                      </a:r>
                    </a:p>
                    <a:p>
                      <a:pPr fontAlgn="base"/>
                      <a:r>
                        <a:rPr lang="en-US" sz="1400">
                          <a:effectLst/>
                        </a:rPr>
                        <a:t>Insurance ​</a:t>
                      </a:r>
                    </a:p>
                  </a:txBody>
                  <a:tcPr anchor="ctr">
                    <a:solidFill>
                      <a:schemeClr val="tx2"/>
                    </a:solidFill>
                  </a:tcPr>
                </a:tc>
                <a:tc>
                  <a:txBody>
                    <a:bodyPr/>
                    <a:lstStyle/>
                    <a:p>
                      <a:pPr fontAlgn="auto"/>
                      <a:r>
                        <a:rPr lang="en-US" sz="1400">
                          <a:effectLst/>
                        </a:rPr>
                        <a:t>​</a:t>
                      </a:r>
                    </a:p>
                    <a:p>
                      <a:pPr algn="ctr" fontAlgn="base"/>
                      <a:r>
                        <a:rPr lang="en-US" sz="1400">
                          <a:effectLst/>
                        </a:rPr>
                        <a:t>  ​</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tc>
                  <a:txBody>
                    <a:bodyPr/>
                    <a:lstStyle/>
                    <a:p>
                      <a:pPr fontAlgn="auto"/>
                      <a:r>
                        <a:rPr lang="en-US" sz="1400">
                          <a:effectLst/>
                        </a:rPr>
                        <a:t>​</a:t>
                      </a:r>
                    </a:p>
                    <a:p>
                      <a:pPr algn="ctr" fontAlgn="base"/>
                      <a:r>
                        <a:rPr lang="en-US" sz="1400">
                          <a:effectLst/>
                        </a:rPr>
                        <a:t>$0 ​</a:t>
                      </a:r>
                    </a:p>
                  </a:txBody>
                  <a:tcPr anchor="ctr">
                    <a:solidFill>
                      <a:schemeClr val="tx2"/>
                    </a:solidFill>
                  </a:tcPr>
                </a:tc>
                <a:extLst>
                  <a:ext uri="{0D108BD9-81ED-4DB2-BD59-A6C34878D82A}">
                    <a16:rowId xmlns:a16="http://schemas.microsoft.com/office/drawing/2014/main" val="4284555754"/>
                  </a:ext>
                </a:extLst>
              </a:tr>
              <a:tr h="457200">
                <a:tc>
                  <a:txBody>
                    <a:bodyPr/>
                    <a:lstStyle/>
                    <a:p>
                      <a:pPr fontAlgn="auto"/>
                      <a:r>
                        <a:rPr lang="en-US" sz="1400">
                          <a:effectLst/>
                        </a:rPr>
                        <a:t>​</a:t>
                      </a:r>
                    </a:p>
                    <a:p>
                      <a:pPr fontAlgn="base"/>
                      <a:r>
                        <a:rPr lang="en-US" sz="1400">
                          <a:effectLst/>
                        </a:rPr>
                        <a:t>ESTIMATED START-UP BUDGET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  ​</a:t>
                      </a:r>
                    </a:p>
                  </a:txBody>
                  <a:tcPr anchor="ctr">
                    <a:solidFill>
                      <a:schemeClr val="tx2">
                        <a:lumMod val="90000"/>
                        <a:alpha val="50000"/>
                      </a:schemeClr>
                    </a:solidFill>
                  </a:tcPr>
                </a:tc>
                <a:tc>
                  <a:txBody>
                    <a:bodyPr/>
                    <a:lstStyle/>
                    <a:p>
                      <a:pPr fontAlgn="auto"/>
                      <a:r>
                        <a:rPr lang="en-US" sz="1400">
                          <a:effectLst/>
                        </a:rPr>
                        <a:t>​</a:t>
                      </a:r>
                    </a:p>
                    <a:p>
                      <a:pPr algn="ctr" fontAlgn="base"/>
                      <a:r>
                        <a:rPr lang="en-US" sz="1400">
                          <a:effectLst/>
                        </a:rPr>
                        <a:t>$0 ​</a:t>
                      </a:r>
                    </a:p>
                  </a:txBody>
                  <a:tcPr anchor="ctr">
                    <a:solidFill>
                      <a:schemeClr val="tx2">
                        <a:lumMod val="90000"/>
                        <a:alpha val="50000"/>
                      </a:schemeClr>
                    </a:solidFill>
                  </a:tcPr>
                </a:tc>
                <a:extLst>
                  <a:ext uri="{0D108BD9-81ED-4DB2-BD59-A6C34878D82A}">
                    <a16:rowId xmlns:a16="http://schemas.microsoft.com/office/drawing/2014/main" val="3554535606"/>
                  </a:ext>
                </a:extLst>
              </a:tr>
            </a:tbl>
          </a:graphicData>
        </a:graphic>
      </p:graphicFrame>
      <p:sp>
        <p:nvSpPr>
          <p:cNvPr id="2" name="TextBox 1">
            <a:extLst>
              <a:ext uri="{FF2B5EF4-FFF2-40B4-BE49-F238E27FC236}">
                <a16:creationId xmlns:a16="http://schemas.microsoft.com/office/drawing/2014/main" id="{0C1AAE4B-E0A6-858C-6679-C00F137888E9}"/>
              </a:ext>
            </a:extLst>
          </p:cNvPr>
          <p:cNvSpPr txBox="1"/>
          <p:nvPr/>
        </p:nvSpPr>
        <p:spPr>
          <a:xfrm>
            <a:off x="0" y="6882522"/>
            <a:ext cx="6755363" cy="246221"/>
          </a:xfrm>
          <a:prstGeom prst="rect">
            <a:avLst/>
          </a:prstGeom>
        </p:spPr>
        <p:txBody>
          <a:bodyPr wrap="square" lIns="0" rIns="0" rtlCol="0">
            <a:spAutoFit/>
          </a:bodyPr>
          <a:lstStyle/>
          <a:p>
            <a:r>
              <a:rPr lang="en-US" sz="1000" b="1" dirty="0">
                <a:latin typeface="Arial" panose="020B0604020202020204" pitchFamily="34" charset="0"/>
                <a:cs typeface="Arial" panose="020B0604020202020204" pitchFamily="34" charset="0"/>
              </a:rPr>
              <a:t>*</a:t>
            </a:r>
            <a:r>
              <a:rPr lang="en-US" sz="1000" b="1" dirty="0">
                <a:effectLst/>
                <a:latin typeface="Arial" panose="020B0604020202020204" pitchFamily="34" charset="0"/>
                <a:cs typeface="Arial" panose="020B0604020202020204" pitchFamily="34" charset="0"/>
              </a:rPr>
              <a:t>See notes section for instructions</a:t>
            </a:r>
            <a:endParaRPr lang="en-US" dirty="0"/>
          </a:p>
        </p:txBody>
      </p:sp>
    </p:spTree>
    <p:extLst>
      <p:ext uri="{BB962C8B-B14F-4D97-AF65-F5344CB8AC3E}">
        <p14:creationId xmlns:p14="http://schemas.microsoft.com/office/powerpoint/2010/main" val="42758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16</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5999" y="1207466"/>
            <a:ext cx="7498490" cy="2462213"/>
          </a:xfrm>
        </p:spPr>
        <p:txBody>
          <a:bodyPr vert="horz" wrap="square" lIns="0" tIns="0" rIns="0" bIns="0" rtlCol="0" anchor="t">
            <a:spAutoFit/>
          </a:bodyPr>
          <a:lstStyle/>
          <a:p>
            <a:pPr marL="285750" indent="-285750">
              <a:buFont typeface="Arial" panose="020B0604020202020204" pitchFamily="34" charset="0"/>
              <a:buChar char="•"/>
            </a:pPr>
            <a:r>
              <a:rPr lang="en-US" sz="1400">
                <a:highlight>
                  <a:srgbClr val="FFFFFF"/>
                </a:highlight>
                <a:cs typeface="Calibri"/>
              </a:rPr>
              <a:t>You've just informed your audience of the current status of your business. Now it’s time to let them know where your business is going with a projected profit and loss model. This is a great way to understand and communicate when your new company is expected to begin turning a profit.</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Here you’ll compare and contrast the sales expectations and expenditures from the previous sections in an easy-to-understand chart. Then, you can see where you want and need to adjust to reach profitability.</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Use this page to introduce, highlight and summarize the data on the next slide.</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a:lnSpc>
                <a:spcPct val="100000"/>
              </a:lnSpc>
            </a:pPr>
            <a:r>
              <a:rPr lang="en-US">
                <a:cs typeface="Calibri Light"/>
              </a:rPr>
              <a:t>Financials</a:t>
            </a:r>
            <a:endParaRPr lang="en-US"/>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2492990"/>
          </a:xfrm>
          <a:prstGeom prst="rect">
            <a:avLst/>
          </a:prstGeom>
          <a:noFill/>
        </p:spPr>
        <p:txBody>
          <a:bodyPr wrap="square" lIns="0" rIns="0" rtlCol="0">
            <a:spAutoFit/>
          </a:bodyPr>
          <a:lstStyle/>
          <a:p>
            <a:r>
              <a:rPr lang="en-US" sz="1400">
                <a:cs typeface="Calibri"/>
              </a:rPr>
              <a:t>Remember that these are just projections for now, but when you start operations, you’ll want management software that meets the needs of your specific business. </a:t>
            </a:r>
            <a:r>
              <a:rPr lang="en-US" sz="1400" u="sng">
                <a:solidFill>
                  <a:srgbClr val="0563C1"/>
                </a:solidFill>
                <a:cs typeface="Calibri"/>
                <a:hlinkClick r:id="rId4"/>
              </a:rPr>
              <a:t>2020 Manager</a:t>
            </a:r>
            <a:r>
              <a:rPr lang="en-US" sz="1400">
                <a:cs typeface="Calibri"/>
              </a:rPr>
              <a:t> gives you access to surveys, quotes and reports that provide automated insight into the behavior of your customers so you can better plan the future of your business.</a:t>
            </a:r>
            <a:endParaRPr lang="en-US" sz="1300">
              <a:cs typeface="Calibri"/>
            </a:endParaRPr>
          </a:p>
        </p:txBody>
      </p:sp>
      <p:sp>
        <p:nvSpPr>
          <p:cNvPr id="7" name="Rectangle: Rounded Corners 6">
            <a:hlinkClick r:id="rId5" action="ppaction://hlinksldjump"/>
            <a:extLst>
              <a:ext uri="{FF2B5EF4-FFF2-40B4-BE49-F238E27FC236}">
                <a16:creationId xmlns:a16="http://schemas.microsoft.com/office/drawing/2014/main" id="{90FA961B-A725-9E22-ECA5-6C154E979E1C}"/>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79677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13978DB9-B9F5-6239-465D-61B66F2D6EC3}"/>
              </a:ext>
            </a:extLst>
          </p:cNvPr>
          <p:cNvGraphicFramePr>
            <a:graphicFrameLocks/>
          </p:cNvGraphicFramePr>
          <p:nvPr>
            <p:extLst>
              <p:ext uri="{D42A27DB-BD31-4B8C-83A1-F6EECF244321}">
                <p14:modId xmlns:p14="http://schemas.microsoft.com/office/powerpoint/2010/main" val="3462681868"/>
              </p:ext>
            </p:extLst>
          </p:nvPr>
        </p:nvGraphicFramePr>
        <p:xfrm>
          <a:off x="870857" y="141420"/>
          <a:ext cx="10497867" cy="6431280"/>
        </p:xfrm>
        <a:graphic>
          <a:graphicData uri="http://schemas.openxmlformats.org/drawingml/2006/table">
            <a:tbl>
              <a:tblPr firstRow="1" bandRow="1">
                <a:tableStyleId>{5C22544A-7EE6-4342-B048-85BDC9FD1C3A}</a:tableStyleId>
              </a:tblPr>
              <a:tblGrid>
                <a:gridCol w="1696063">
                  <a:extLst>
                    <a:ext uri="{9D8B030D-6E8A-4147-A177-3AD203B41FA5}">
                      <a16:colId xmlns:a16="http://schemas.microsoft.com/office/drawing/2014/main" val="1857113236"/>
                    </a:ext>
                  </a:extLst>
                </a:gridCol>
                <a:gridCol w="650240">
                  <a:extLst>
                    <a:ext uri="{9D8B030D-6E8A-4147-A177-3AD203B41FA5}">
                      <a16:colId xmlns:a16="http://schemas.microsoft.com/office/drawing/2014/main" val="250436301"/>
                    </a:ext>
                  </a:extLst>
                </a:gridCol>
                <a:gridCol w="711200">
                  <a:extLst>
                    <a:ext uri="{9D8B030D-6E8A-4147-A177-3AD203B41FA5}">
                      <a16:colId xmlns:a16="http://schemas.microsoft.com/office/drawing/2014/main" val="3530554640"/>
                    </a:ext>
                  </a:extLst>
                </a:gridCol>
                <a:gridCol w="673830">
                  <a:extLst>
                    <a:ext uri="{9D8B030D-6E8A-4147-A177-3AD203B41FA5}">
                      <a16:colId xmlns:a16="http://schemas.microsoft.com/office/drawing/2014/main" val="741312172"/>
                    </a:ext>
                  </a:extLst>
                </a:gridCol>
                <a:gridCol w="678424">
                  <a:extLst>
                    <a:ext uri="{9D8B030D-6E8A-4147-A177-3AD203B41FA5}">
                      <a16:colId xmlns:a16="http://schemas.microsoft.com/office/drawing/2014/main" val="839207424"/>
                    </a:ext>
                  </a:extLst>
                </a:gridCol>
                <a:gridCol w="678424">
                  <a:extLst>
                    <a:ext uri="{9D8B030D-6E8A-4147-A177-3AD203B41FA5}">
                      <a16:colId xmlns:a16="http://schemas.microsoft.com/office/drawing/2014/main" val="1731821660"/>
                    </a:ext>
                  </a:extLst>
                </a:gridCol>
                <a:gridCol w="678424">
                  <a:extLst>
                    <a:ext uri="{9D8B030D-6E8A-4147-A177-3AD203B41FA5}">
                      <a16:colId xmlns:a16="http://schemas.microsoft.com/office/drawing/2014/main" val="3733494152"/>
                    </a:ext>
                  </a:extLst>
                </a:gridCol>
                <a:gridCol w="678424">
                  <a:extLst>
                    <a:ext uri="{9D8B030D-6E8A-4147-A177-3AD203B41FA5}">
                      <a16:colId xmlns:a16="http://schemas.microsoft.com/office/drawing/2014/main" val="903127068"/>
                    </a:ext>
                  </a:extLst>
                </a:gridCol>
                <a:gridCol w="678424">
                  <a:extLst>
                    <a:ext uri="{9D8B030D-6E8A-4147-A177-3AD203B41FA5}">
                      <a16:colId xmlns:a16="http://schemas.microsoft.com/office/drawing/2014/main" val="555298650"/>
                    </a:ext>
                  </a:extLst>
                </a:gridCol>
                <a:gridCol w="678424">
                  <a:extLst>
                    <a:ext uri="{9D8B030D-6E8A-4147-A177-3AD203B41FA5}">
                      <a16:colId xmlns:a16="http://schemas.microsoft.com/office/drawing/2014/main" val="1418697889"/>
                    </a:ext>
                  </a:extLst>
                </a:gridCol>
                <a:gridCol w="678424">
                  <a:extLst>
                    <a:ext uri="{9D8B030D-6E8A-4147-A177-3AD203B41FA5}">
                      <a16:colId xmlns:a16="http://schemas.microsoft.com/office/drawing/2014/main" val="2870714221"/>
                    </a:ext>
                  </a:extLst>
                </a:gridCol>
                <a:gridCol w="678424">
                  <a:extLst>
                    <a:ext uri="{9D8B030D-6E8A-4147-A177-3AD203B41FA5}">
                      <a16:colId xmlns:a16="http://schemas.microsoft.com/office/drawing/2014/main" val="125470768"/>
                    </a:ext>
                  </a:extLst>
                </a:gridCol>
                <a:gridCol w="660718">
                  <a:extLst>
                    <a:ext uri="{9D8B030D-6E8A-4147-A177-3AD203B41FA5}">
                      <a16:colId xmlns:a16="http://schemas.microsoft.com/office/drawing/2014/main" val="313844530"/>
                    </a:ext>
                  </a:extLst>
                </a:gridCol>
                <a:gridCol w="678424">
                  <a:extLst>
                    <a:ext uri="{9D8B030D-6E8A-4147-A177-3AD203B41FA5}">
                      <a16:colId xmlns:a16="http://schemas.microsoft.com/office/drawing/2014/main" val="2229384873"/>
                    </a:ext>
                  </a:extLst>
                </a:gridCol>
              </a:tblGrid>
              <a:tr h="517422">
                <a:tc gridSpan="14">
                  <a:txBody>
                    <a:bodyPr/>
                    <a:lstStyle/>
                    <a:p>
                      <a:pPr fontAlgn="ctr"/>
                      <a:endParaRPr lang="en-US" sz="1400">
                        <a:effectLst/>
                      </a:endParaRPr>
                    </a:p>
                    <a:p>
                      <a:pPr rtl="0" fontAlgn="base"/>
                      <a:r>
                        <a:rPr lang="en-US" sz="1400" dirty="0">
                          <a:effectLst/>
                        </a:rPr>
                        <a:t>PROJECTED PROFIT AND LOSS </a:t>
                      </a:r>
                      <a:endParaRPr lang="en-US" sz="1400" dirty="0" err="1">
                        <a:effectLst/>
                      </a:endParaRPr>
                    </a:p>
                  </a:txBody>
                  <a:tcPr anchor="ctr">
                    <a:solidFill>
                      <a:schemeClr val="accent3">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7777140"/>
                  </a:ext>
                </a:extLst>
              </a:tr>
              <a:tr h="729698">
                <a:tc>
                  <a:txBody>
                    <a:bodyPr/>
                    <a:lstStyle/>
                    <a:p>
                      <a:pPr fontAlgn="ctr"/>
                      <a:endParaRPr lang="en-US" sz="1400">
                        <a:effectLst/>
                      </a:endParaRPr>
                    </a:p>
                    <a:p>
                      <a:pPr rtl="0" fontAlgn="base"/>
                      <a:r>
                        <a:rPr lang="en-US" sz="1400" dirty="0">
                          <a:effectLst/>
                        </a:rPr>
                        <a:t>Your Design Company </a:t>
                      </a:r>
                    </a:p>
                  </a:txBody>
                  <a:tcPr anchor="ctr">
                    <a:solidFill>
                      <a:schemeClr val="tx2"/>
                    </a:solidFill>
                  </a:tcPr>
                </a:tc>
                <a:tc gridSpan="13">
                  <a:txBody>
                    <a:bodyPr/>
                    <a:lstStyle/>
                    <a:p>
                      <a:pPr fontAlgn="ctr"/>
                      <a:endParaRPr lang="en-US" sz="1400">
                        <a:effectLst/>
                      </a:endParaRPr>
                    </a:p>
                    <a:p>
                      <a:pPr algn="r" rtl="0" fontAlgn="base"/>
                      <a:r>
                        <a:rPr lang="en-US" sz="1400" dirty="0">
                          <a:effectLst/>
                        </a:rPr>
                        <a:t>January 1, 2023 </a:t>
                      </a:r>
                    </a:p>
                  </a:txBody>
                  <a:tcPr anchor="c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487650"/>
                  </a:ext>
                </a:extLst>
              </a:tr>
              <a:tr h="517422">
                <a:tc>
                  <a:txBody>
                    <a:bodyPr/>
                    <a:lstStyle/>
                    <a:p>
                      <a:pPr fontAlgn="ctr"/>
                      <a:endParaRPr lang="en-US" sz="1400">
                        <a:effectLst/>
                      </a:endParaRPr>
                    </a:p>
                    <a:p>
                      <a:pPr rtl="0" fontAlgn="base"/>
                      <a:r>
                        <a:rPr lang="en-US" sz="1400" dirty="0">
                          <a:effectLst/>
                        </a:rPr>
                        <a:t>REVENUE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JAN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FEB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MAR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APR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MAY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JUN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JUL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AUG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SEP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OCT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NOV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DEC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YTD </a:t>
                      </a:r>
                    </a:p>
                  </a:txBody>
                  <a:tcPr anchor="ctr">
                    <a:solidFill>
                      <a:schemeClr val="tx2">
                        <a:lumMod val="90000"/>
                        <a:alpha val="50000"/>
                      </a:schemeClr>
                    </a:solidFill>
                  </a:tcPr>
                </a:tc>
                <a:extLst>
                  <a:ext uri="{0D108BD9-81ED-4DB2-BD59-A6C34878D82A}">
                    <a16:rowId xmlns:a16="http://schemas.microsoft.com/office/drawing/2014/main" val="3768103395"/>
                  </a:ext>
                </a:extLst>
              </a:tr>
              <a:tr h="517422">
                <a:tc>
                  <a:txBody>
                    <a:bodyPr/>
                    <a:lstStyle/>
                    <a:p>
                      <a:pPr fontAlgn="ctr"/>
                      <a:endParaRPr lang="en-US" sz="1400">
                        <a:effectLst/>
                      </a:endParaRPr>
                    </a:p>
                    <a:p>
                      <a:pPr rtl="0" fontAlgn="base"/>
                      <a:r>
                        <a:rPr lang="en-US" sz="1400" dirty="0">
                          <a:effectLst/>
                        </a:rPr>
                        <a:t>Sales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extLst>
                  <a:ext uri="{0D108BD9-81ED-4DB2-BD59-A6C34878D82A}">
                    <a16:rowId xmlns:a16="http://schemas.microsoft.com/office/drawing/2014/main" val="1740825998"/>
                  </a:ext>
                </a:extLst>
              </a:tr>
              <a:tr h="517422">
                <a:tc>
                  <a:txBody>
                    <a:bodyPr/>
                    <a:lstStyle/>
                    <a:p>
                      <a:pPr fontAlgn="ctr"/>
                      <a:endParaRPr lang="en-US" sz="1400">
                        <a:effectLst/>
                      </a:endParaRPr>
                    </a:p>
                    <a:p>
                      <a:pPr rtl="0" fontAlgn="base"/>
                      <a:r>
                        <a:rPr lang="en-US" sz="1400" dirty="0">
                          <a:effectLst/>
                        </a:rPr>
                        <a:t>Cost of Services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$0  </a:t>
                      </a:r>
                    </a:p>
                  </a:txBody>
                  <a:tcPr anchor="ctr">
                    <a:solidFill>
                      <a:schemeClr val="tx2">
                        <a:lumMod val="90000"/>
                        <a:alpha val="50000"/>
                      </a:schemeClr>
                    </a:solidFill>
                  </a:tcPr>
                </a:tc>
                <a:extLst>
                  <a:ext uri="{0D108BD9-81ED-4DB2-BD59-A6C34878D82A}">
                    <a16:rowId xmlns:a16="http://schemas.microsoft.com/office/drawing/2014/main" val="1794094805"/>
                  </a:ext>
                </a:extLst>
              </a:tr>
              <a:tr h="517422">
                <a:tc>
                  <a:txBody>
                    <a:bodyPr/>
                    <a:lstStyle/>
                    <a:p>
                      <a:pPr fontAlgn="ctr"/>
                      <a:endParaRPr lang="en-US" sz="1400">
                        <a:effectLst/>
                      </a:endParaRPr>
                    </a:p>
                    <a:p>
                      <a:pPr rtl="0" fontAlgn="base"/>
                      <a:r>
                        <a:rPr lang="en-US" sz="1400" dirty="0">
                          <a:effectLst/>
                        </a:rPr>
                        <a:t>Gross Profit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extLst>
                  <a:ext uri="{0D108BD9-81ED-4DB2-BD59-A6C34878D82A}">
                    <a16:rowId xmlns:a16="http://schemas.microsoft.com/office/drawing/2014/main" val="1920991775"/>
                  </a:ext>
                </a:extLst>
              </a:tr>
              <a:tr h="517422">
                <a:tc>
                  <a:txBody>
                    <a:bodyPr/>
                    <a:lstStyle/>
                    <a:p>
                      <a:pPr fontAlgn="ctr"/>
                      <a:endParaRPr lang="en-US" sz="1400">
                        <a:effectLst/>
                      </a:endParaRPr>
                    </a:p>
                    <a:p>
                      <a:pPr rtl="0" fontAlgn="base"/>
                      <a:r>
                        <a:rPr lang="en-US" sz="1400" dirty="0">
                          <a:effectLst/>
                        </a:rPr>
                        <a:t>EXPENSES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JAN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FEB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MAR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APR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MAY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JUN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JUL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AUG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SEP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OCT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NOV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DEC </a:t>
                      </a:r>
                    </a:p>
                  </a:txBody>
                  <a:tcPr anchor="ctr">
                    <a:solidFill>
                      <a:schemeClr val="tx2">
                        <a:lumMod val="90000"/>
                        <a:alpha val="50000"/>
                      </a:schemeClr>
                    </a:solidFill>
                  </a:tcPr>
                </a:tc>
                <a:tc>
                  <a:txBody>
                    <a:bodyPr/>
                    <a:lstStyle/>
                    <a:p>
                      <a:pPr fontAlgn="ctr"/>
                      <a:endParaRPr lang="en-US" sz="1400">
                        <a:effectLst/>
                      </a:endParaRPr>
                    </a:p>
                    <a:p>
                      <a:pPr algn="ctr" rtl="0" fontAlgn="base"/>
                      <a:r>
                        <a:rPr lang="en-US" sz="1400" dirty="0">
                          <a:effectLst/>
                        </a:rPr>
                        <a:t>YTD </a:t>
                      </a:r>
                    </a:p>
                  </a:txBody>
                  <a:tcPr anchor="ctr">
                    <a:solidFill>
                      <a:schemeClr val="tx2">
                        <a:lumMod val="90000"/>
                        <a:alpha val="50000"/>
                      </a:schemeClr>
                    </a:solidFill>
                  </a:tcPr>
                </a:tc>
                <a:extLst>
                  <a:ext uri="{0D108BD9-81ED-4DB2-BD59-A6C34878D82A}">
                    <a16:rowId xmlns:a16="http://schemas.microsoft.com/office/drawing/2014/main" val="214212910"/>
                  </a:ext>
                </a:extLst>
              </a:tr>
              <a:tr h="517422">
                <a:tc>
                  <a:txBody>
                    <a:bodyPr/>
                    <a:lstStyle/>
                    <a:p>
                      <a:pPr fontAlgn="ctr"/>
                      <a:endParaRPr lang="en-US" sz="1400">
                        <a:effectLst/>
                      </a:endParaRPr>
                    </a:p>
                    <a:p>
                      <a:pPr rtl="0" fontAlgn="base"/>
                      <a:r>
                        <a:rPr lang="en-US" sz="1400" dirty="0">
                          <a:effectLst/>
                        </a:rPr>
                        <a:t>Salaries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dirty="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extLst>
                  <a:ext uri="{0D108BD9-81ED-4DB2-BD59-A6C34878D82A}">
                    <a16:rowId xmlns:a16="http://schemas.microsoft.com/office/drawing/2014/main" val="356460740"/>
                  </a:ext>
                </a:extLst>
              </a:tr>
              <a:tr h="517422">
                <a:tc>
                  <a:txBody>
                    <a:bodyPr/>
                    <a:lstStyle/>
                    <a:p>
                      <a:pPr fontAlgn="ctr"/>
                      <a:endParaRPr lang="en-US" sz="1400">
                        <a:effectLst/>
                      </a:endParaRPr>
                    </a:p>
                    <a:p>
                      <a:pPr rtl="0" fontAlgn="base"/>
                      <a:r>
                        <a:rPr lang="en-US" sz="1400">
                          <a:effectLst/>
                        </a:rPr>
                        <a:t>Rent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extLst>
                  <a:ext uri="{0D108BD9-81ED-4DB2-BD59-A6C34878D82A}">
                    <a16:rowId xmlns:a16="http://schemas.microsoft.com/office/drawing/2014/main" val="857007275"/>
                  </a:ext>
                </a:extLst>
              </a:tr>
              <a:tr h="517422">
                <a:tc>
                  <a:txBody>
                    <a:bodyPr/>
                    <a:lstStyle/>
                    <a:p>
                      <a:pPr fontAlgn="ctr"/>
                      <a:endParaRPr lang="en-US" sz="1400">
                        <a:effectLst/>
                      </a:endParaRPr>
                    </a:p>
                    <a:p>
                      <a:pPr rtl="0" fontAlgn="base"/>
                      <a:r>
                        <a:rPr lang="en-US" sz="1400">
                          <a:effectLst/>
                        </a:rPr>
                        <a:t>Software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tc>
                  <a:txBody>
                    <a:bodyPr/>
                    <a:lstStyle/>
                    <a:p>
                      <a:pPr fontAlgn="ctr"/>
                      <a:endParaRPr lang="en-US" sz="1400">
                        <a:effectLst/>
                      </a:endParaRPr>
                    </a:p>
                    <a:p>
                      <a:pPr algn="ctr" rtl="0" fontAlgn="base"/>
                      <a:r>
                        <a:rPr lang="en-US" sz="1400">
                          <a:effectLst/>
                        </a:rPr>
                        <a:t>$0  </a:t>
                      </a:r>
                    </a:p>
                  </a:txBody>
                  <a:tcPr anchor="ctr">
                    <a:solidFill>
                      <a:schemeClr val="tx2"/>
                    </a:solidFill>
                  </a:tcPr>
                </a:tc>
                <a:extLst>
                  <a:ext uri="{0D108BD9-81ED-4DB2-BD59-A6C34878D82A}">
                    <a16:rowId xmlns:a16="http://schemas.microsoft.com/office/drawing/2014/main" val="490895455"/>
                  </a:ext>
                </a:extLst>
              </a:tr>
              <a:tr h="517422">
                <a:tc>
                  <a:txBody>
                    <a:bodyPr/>
                    <a:lstStyle/>
                    <a:p>
                      <a:pPr fontAlgn="ctr"/>
                      <a:endParaRPr lang="en-US" sz="1400">
                        <a:effectLst/>
                      </a:endParaRPr>
                    </a:p>
                    <a:p>
                      <a:pPr rtl="0" fontAlgn="base"/>
                      <a:r>
                        <a:rPr lang="en-US" sz="1400">
                          <a:effectLst/>
                        </a:rPr>
                        <a:t>Total Expenses </a:t>
                      </a:r>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lumMod val="90000"/>
                        <a:alpha val="50000"/>
                      </a:schemeClr>
                    </a:solidFill>
                  </a:tcPr>
                </a:tc>
                <a:extLst>
                  <a:ext uri="{0D108BD9-81ED-4DB2-BD59-A6C34878D82A}">
                    <a16:rowId xmlns:a16="http://schemas.microsoft.com/office/drawing/2014/main" val="1779724440"/>
                  </a:ext>
                </a:extLst>
              </a:tr>
              <a:tr h="517422">
                <a:tc>
                  <a:txBody>
                    <a:bodyPr/>
                    <a:lstStyle/>
                    <a:p>
                      <a:pPr fontAlgn="ctr"/>
                      <a:endParaRPr lang="en-US" sz="1400">
                        <a:effectLst/>
                      </a:endParaRPr>
                    </a:p>
                    <a:p>
                      <a:pPr rtl="0" fontAlgn="base"/>
                      <a:r>
                        <a:rPr lang="en-US" sz="1400">
                          <a:effectLst/>
                        </a:rPr>
                        <a:t>NET INCOME</a:t>
                      </a:r>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tc>
                  <a:txBody>
                    <a:bodyPr/>
                    <a:lstStyle/>
                    <a:p>
                      <a:pPr lvl="0">
                        <a:buNone/>
                      </a:pPr>
                      <a:endParaRPr lang="en-US" sz="1400">
                        <a:effectLst/>
                      </a:endParaRPr>
                    </a:p>
                    <a:p>
                      <a:pPr lvl="0" algn="ctr" rtl="0">
                        <a:buNone/>
                      </a:pPr>
                      <a:r>
                        <a:rPr lang="en-US" sz="1400">
                          <a:effectLst/>
                        </a:rPr>
                        <a:t>$0  </a:t>
                      </a:r>
                      <a:endParaRPr lang="en-US"/>
                    </a:p>
                  </a:txBody>
                  <a:tcPr anchor="ctr">
                    <a:solidFill>
                      <a:schemeClr val="tx2"/>
                    </a:solidFill>
                  </a:tcPr>
                </a:tc>
                <a:extLst>
                  <a:ext uri="{0D108BD9-81ED-4DB2-BD59-A6C34878D82A}">
                    <a16:rowId xmlns:a16="http://schemas.microsoft.com/office/drawing/2014/main" val="979648824"/>
                  </a:ext>
                </a:extLst>
              </a:tr>
            </a:tbl>
          </a:graphicData>
        </a:graphic>
      </p:graphicFrame>
    </p:spTree>
    <p:extLst>
      <p:ext uri="{BB962C8B-B14F-4D97-AF65-F5344CB8AC3E}">
        <p14:creationId xmlns:p14="http://schemas.microsoft.com/office/powerpoint/2010/main" val="165598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18</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5999" y="1207466"/>
            <a:ext cx="7498490" cy="4939814"/>
          </a:xfrm>
        </p:spPr>
        <p:txBody>
          <a:bodyPr/>
          <a:lstStyle/>
          <a:p>
            <a:pPr marL="285750" indent="-285750">
              <a:buFont typeface="Arial" panose="020B0604020202020204" pitchFamily="34" charset="0"/>
              <a:buChar char="•"/>
            </a:pPr>
            <a:r>
              <a:rPr lang="en-US" sz="1400">
                <a:highlight>
                  <a:srgbClr val="FFFFFF"/>
                </a:highlight>
                <a:cs typeface="Calibri"/>
              </a:rPr>
              <a:t>Whether you’re creating a business plan for potential investors or to give yourself, as a prospective owner, a deeper understanding of what it will take to launch an interior design company, it’s important to prepare a final section that touches on longer-term plans. To a potential investor, this makes it clear that they’ll be partnering with someone who possesses vision and ambition. For your own benefit, it can bring a sense of clarity and focus for where you want your company to be in a matter of years.</a:t>
            </a:r>
          </a:p>
          <a:p>
            <a:pPr marL="285750" indent="-285750">
              <a:buFont typeface="Arial" panose="020B0604020202020204" pitchFamily="34" charset="0"/>
              <a:buChar char="•"/>
            </a:pPr>
            <a:r>
              <a:rPr lang="en-US" sz="1400">
                <a:highlight>
                  <a:srgbClr val="FFFFFF"/>
                </a:highlight>
                <a:cs typeface="Calibri"/>
              </a:rPr>
              <a:t>Begin this section with a line or two about your vision of the future and any big sky ideas. Do you want to see your business become the biggest interior design firm in the region? Do you want to become a national franchise? International? </a:t>
            </a:r>
          </a:p>
          <a:p>
            <a:pPr marL="285750" indent="-285750">
              <a:buFont typeface="Arial" panose="020B0604020202020204" pitchFamily="34" charset="0"/>
              <a:buChar char="•"/>
            </a:pPr>
            <a:r>
              <a:rPr lang="en-US" sz="1400">
                <a:highlight>
                  <a:srgbClr val="FFFFFF"/>
                </a:highlight>
                <a:cs typeface="Calibri"/>
              </a:rPr>
              <a:t>Once you’ve established your intent, list the business milestones, goals and objectives that will get you there. Mark expectations in terms of dates to complete and those that have already been completed. From checking your business name availability to recruiting employees, list it all here. </a:t>
            </a:r>
          </a:p>
          <a:p>
            <a:pPr marL="285750" indent="-285750">
              <a:buFont typeface="Arial" panose="020B0604020202020204" pitchFamily="34" charset="0"/>
              <a:buChar char="•"/>
            </a:pPr>
            <a:r>
              <a:rPr lang="en-US" sz="1400">
                <a:highlight>
                  <a:srgbClr val="FFFFFF"/>
                </a:highlight>
                <a:cs typeface="Calibri"/>
              </a:rPr>
              <a:t>For example:</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Application for business license and permit: Completed</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Drafting of contract templates: April 2023</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Design of business logo: Completed</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Leasing an office space: June 2023</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Establish relationships with key vendors: Ongoing</a:t>
            </a:r>
            <a:endParaRPr lang="en-US" sz="1400">
              <a:highlight>
                <a:srgbClr val="FFFFFF"/>
              </a:highlight>
              <a:cs typeface="Calibri"/>
            </a:endParaRP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a:lnSpc>
                <a:spcPct val="100000"/>
              </a:lnSpc>
            </a:pPr>
            <a:r>
              <a:rPr lang="en-US">
                <a:cs typeface="Calibri Light"/>
              </a:rPr>
              <a:t>Looking Forward</a:t>
            </a:r>
            <a:endParaRPr lang="en-US"/>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2677656"/>
          </a:xfrm>
          <a:prstGeom prst="rect">
            <a:avLst/>
          </a:prstGeom>
          <a:noFill/>
        </p:spPr>
        <p:txBody>
          <a:bodyPr wrap="square" lIns="0" rIns="0" rtlCol="0">
            <a:spAutoFit/>
          </a:bodyPr>
          <a:lstStyle/>
          <a:p>
            <a:r>
              <a:rPr lang="en-US" sz="1400">
                <a:cs typeface="Calibri"/>
              </a:rPr>
              <a:t>A good business plan should tell a story. While it will have more facts and figures than a typical narrative, it should flow together to make the audience feel as though they’ve journeyed with you to the point where you can launch with their support. This final page in the document is like the To Be Continued title at the end of a gripping movie with more story to tell.</a:t>
            </a:r>
            <a:endParaRPr lang="en-US" sz="1400"/>
          </a:p>
        </p:txBody>
      </p:sp>
      <p:sp>
        <p:nvSpPr>
          <p:cNvPr id="7" name="Rectangle: Rounded Corners 6">
            <a:hlinkClick r:id="rId4" action="ppaction://hlinksldjump"/>
            <a:extLst>
              <a:ext uri="{FF2B5EF4-FFF2-40B4-BE49-F238E27FC236}">
                <a16:creationId xmlns:a16="http://schemas.microsoft.com/office/drawing/2014/main" id="{FA68657F-B968-BA0F-E6BA-49321585D04D}"/>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383590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2</a:t>
            </a:fld>
            <a:endParaRPr lang="en-US"/>
          </a:p>
        </p:txBody>
      </p:sp>
      <p:sp>
        <p:nvSpPr>
          <p:cNvPr id="3" name="Text Placeholder 13">
            <a:extLst>
              <a:ext uri="{FF2B5EF4-FFF2-40B4-BE49-F238E27FC236}">
                <a16:creationId xmlns:a16="http://schemas.microsoft.com/office/drawing/2014/main" id="{9AA55279-D3C1-0F2D-9B6F-98B89ECD7CF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lnSpc>
                <a:spcPct val="100000"/>
              </a:lnSpc>
              <a:spcBef>
                <a:spcPts val="0"/>
              </a:spcBef>
              <a:buFontTx/>
              <a:buNone/>
            </a:pPr>
            <a:r>
              <a:rPr lang="en-US"/>
              <a:t>Table of Contents</a:t>
            </a:r>
          </a:p>
        </p:txBody>
      </p:sp>
      <p:sp>
        <p:nvSpPr>
          <p:cNvPr id="25" name="Rectangle 24">
            <a:hlinkClick r:id="rId2" action="ppaction://hlinksldjump"/>
            <a:extLst>
              <a:ext uri="{FF2B5EF4-FFF2-40B4-BE49-F238E27FC236}">
                <a16:creationId xmlns:a16="http://schemas.microsoft.com/office/drawing/2014/main" id="{C98885DA-394D-2162-0816-0D5EECEE5BD6}"/>
              </a:ext>
            </a:extLst>
          </p:cNvPr>
          <p:cNvSpPr/>
          <p:nvPr/>
        </p:nvSpPr>
        <p:spPr>
          <a:xfrm>
            <a:off x="1052488" y="1464181"/>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Industry Overview</a:t>
            </a:r>
          </a:p>
        </p:txBody>
      </p:sp>
      <p:sp>
        <p:nvSpPr>
          <p:cNvPr id="7" name="Rectangle 6">
            <a:extLst>
              <a:ext uri="{FF2B5EF4-FFF2-40B4-BE49-F238E27FC236}">
                <a16:creationId xmlns:a16="http://schemas.microsoft.com/office/drawing/2014/main" id="{5B1A1B6E-331D-CFE1-7073-86696E62A8F2}"/>
              </a:ext>
            </a:extLst>
          </p:cNvPr>
          <p:cNvSpPr/>
          <p:nvPr/>
        </p:nvSpPr>
        <p:spPr>
          <a:xfrm>
            <a:off x="4721377" y="1458959"/>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3</a:t>
            </a:r>
          </a:p>
        </p:txBody>
      </p:sp>
      <p:sp>
        <p:nvSpPr>
          <p:cNvPr id="8" name="Rectangle 7">
            <a:extLst>
              <a:ext uri="{FF2B5EF4-FFF2-40B4-BE49-F238E27FC236}">
                <a16:creationId xmlns:a16="http://schemas.microsoft.com/office/drawing/2014/main" id="{9F446C1A-829A-67AF-D561-146FB0AD78DE}"/>
              </a:ext>
            </a:extLst>
          </p:cNvPr>
          <p:cNvSpPr/>
          <p:nvPr/>
        </p:nvSpPr>
        <p:spPr>
          <a:xfrm>
            <a:off x="4721377" y="2126675"/>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4</a:t>
            </a:r>
          </a:p>
        </p:txBody>
      </p:sp>
      <p:sp>
        <p:nvSpPr>
          <p:cNvPr id="26" name="Rectangle 25">
            <a:hlinkClick r:id="rId3" action="ppaction://hlinksldjump"/>
            <a:extLst>
              <a:ext uri="{FF2B5EF4-FFF2-40B4-BE49-F238E27FC236}">
                <a16:creationId xmlns:a16="http://schemas.microsoft.com/office/drawing/2014/main" id="{BF324EA8-68D5-3E41-FACF-8ED4581B1D5F}"/>
              </a:ext>
            </a:extLst>
          </p:cNvPr>
          <p:cNvSpPr/>
          <p:nvPr/>
        </p:nvSpPr>
        <p:spPr>
          <a:xfrm>
            <a:off x="1052488" y="2131026"/>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Executive Summary</a:t>
            </a:r>
          </a:p>
        </p:txBody>
      </p:sp>
      <p:sp>
        <p:nvSpPr>
          <p:cNvPr id="9" name="Rectangle 8">
            <a:extLst>
              <a:ext uri="{FF2B5EF4-FFF2-40B4-BE49-F238E27FC236}">
                <a16:creationId xmlns:a16="http://schemas.microsoft.com/office/drawing/2014/main" id="{C8AC67CF-5F7B-E1CA-EDC5-35EF5EB7AC29}"/>
              </a:ext>
            </a:extLst>
          </p:cNvPr>
          <p:cNvSpPr/>
          <p:nvPr/>
        </p:nvSpPr>
        <p:spPr>
          <a:xfrm>
            <a:off x="4721377" y="2794391"/>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5</a:t>
            </a:r>
          </a:p>
        </p:txBody>
      </p:sp>
      <p:sp>
        <p:nvSpPr>
          <p:cNvPr id="27" name="Rectangle 26">
            <a:hlinkClick r:id="rId4" action="ppaction://hlinksldjump"/>
            <a:extLst>
              <a:ext uri="{FF2B5EF4-FFF2-40B4-BE49-F238E27FC236}">
                <a16:creationId xmlns:a16="http://schemas.microsoft.com/office/drawing/2014/main" id="{DBB3EE68-005B-DB37-7350-A5190D7FDD6B}"/>
              </a:ext>
            </a:extLst>
          </p:cNvPr>
          <p:cNvSpPr/>
          <p:nvPr/>
        </p:nvSpPr>
        <p:spPr>
          <a:xfrm>
            <a:off x="1052488" y="2797871"/>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Products and Services</a:t>
            </a:r>
          </a:p>
        </p:txBody>
      </p:sp>
      <p:sp>
        <p:nvSpPr>
          <p:cNvPr id="10" name="Rectangle 9">
            <a:extLst>
              <a:ext uri="{FF2B5EF4-FFF2-40B4-BE49-F238E27FC236}">
                <a16:creationId xmlns:a16="http://schemas.microsoft.com/office/drawing/2014/main" id="{6CEF358D-8F2D-F961-7935-9E1178914DFA}"/>
              </a:ext>
            </a:extLst>
          </p:cNvPr>
          <p:cNvSpPr/>
          <p:nvPr/>
        </p:nvSpPr>
        <p:spPr>
          <a:xfrm>
            <a:off x="4721377" y="3462107"/>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6</a:t>
            </a:r>
          </a:p>
        </p:txBody>
      </p:sp>
      <p:sp>
        <p:nvSpPr>
          <p:cNvPr id="28" name="Rectangle 27">
            <a:hlinkClick r:id="rId5" action="ppaction://hlinksldjump"/>
            <a:extLst>
              <a:ext uri="{FF2B5EF4-FFF2-40B4-BE49-F238E27FC236}">
                <a16:creationId xmlns:a16="http://schemas.microsoft.com/office/drawing/2014/main" id="{1A6D2E96-4022-BF44-B9B8-C823460F71A8}"/>
              </a:ext>
            </a:extLst>
          </p:cNvPr>
          <p:cNvSpPr/>
          <p:nvPr/>
        </p:nvSpPr>
        <p:spPr>
          <a:xfrm>
            <a:off x="1052488" y="3464716"/>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Mission and Vision</a:t>
            </a:r>
          </a:p>
        </p:txBody>
      </p:sp>
      <p:sp>
        <p:nvSpPr>
          <p:cNvPr id="11" name="Rectangle 10">
            <a:extLst>
              <a:ext uri="{FF2B5EF4-FFF2-40B4-BE49-F238E27FC236}">
                <a16:creationId xmlns:a16="http://schemas.microsoft.com/office/drawing/2014/main" id="{65A3C5EC-19CA-E4B3-CA65-E277B2AFA0BD}"/>
              </a:ext>
            </a:extLst>
          </p:cNvPr>
          <p:cNvSpPr/>
          <p:nvPr/>
        </p:nvSpPr>
        <p:spPr>
          <a:xfrm>
            <a:off x="4721377" y="4129823"/>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7</a:t>
            </a:r>
          </a:p>
        </p:txBody>
      </p:sp>
      <p:sp>
        <p:nvSpPr>
          <p:cNvPr id="29" name="Rectangle 28">
            <a:hlinkClick r:id="rId6" action="ppaction://hlinksldjump"/>
            <a:extLst>
              <a:ext uri="{FF2B5EF4-FFF2-40B4-BE49-F238E27FC236}">
                <a16:creationId xmlns:a16="http://schemas.microsoft.com/office/drawing/2014/main" id="{0125EC7C-E3EC-2E9D-4BEF-D93571A29462}"/>
              </a:ext>
            </a:extLst>
          </p:cNvPr>
          <p:cNvSpPr/>
          <p:nvPr/>
        </p:nvSpPr>
        <p:spPr>
          <a:xfrm>
            <a:off x="1052488" y="4131561"/>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Roles and Responsibilities</a:t>
            </a:r>
          </a:p>
        </p:txBody>
      </p:sp>
      <p:sp>
        <p:nvSpPr>
          <p:cNvPr id="14" name="Rectangle 13">
            <a:extLst>
              <a:ext uri="{FF2B5EF4-FFF2-40B4-BE49-F238E27FC236}">
                <a16:creationId xmlns:a16="http://schemas.microsoft.com/office/drawing/2014/main" id="{A2ADB58B-783E-8811-F641-7EAACE6AD965}"/>
              </a:ext>
            </a:extLst>
          </p:cNvPr>
          <p:cNvSpPr/>
          <p:nvPr/>
        </p:nvSpPr>
        <p:spPr>
          <a:xfrm>
            <a:off x="4721377" y="5465253"/>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11</a:t>
            </a:r>
          </a:p>
        </p:txBody>
      </p:sp>
      <p:sp>
        <p:nvSpPr>
          <p:cNvPr id="30" name="Rectangle 29">
            <a:hlinkClick r:id="rId7" action="ppaction://hlinksldjump"/>
            <a:extLst>
              <a:ext uri="{FF2B5EF4-FFF2-40B4-BE49-F238E27FC236}">
                <a16:creationId xmlns:a16="http://schemas.microsoft.com/office/drawing/2014/main" id="{40B3028E-DB43-2149-3B6B-039642447FC6}"/>
              </a:ext>
            </a:extLst>
          </p:cNvPr>
          <p:cNvSpPr/>
          <p:nvPr/>
        </p:nvSpPr>
        <p:spPr>
          <a:xfrm>
            <a:off x="1052488" y="5465253"/>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Market Analysis</a:t>
            </a:r>
          </a:p>
        </p:txBody>
      </p:sp>
      <p:sp>
        <p:nvSpPr>
          <p:cNvPr id="12" name="Rectangle 11">
            <a:extLst>
              <a:ext uri="{FF2B5EF4-FFF2-40B4-BE49-F238E27FC236}">
                <a16:creationId xmlns:a16="http://schemas.microsoft.com/office/drawing/2014/main" id="{18F2C697-4B5B-28FF-E35C-12F3D38B6DAF}"/>
              </a:ext>
            </a:extLst>
          </p:cNvPr>
          <p:cNvSpPr/>
          <p:nvPr/>
        </p:nvSpPr>
        <p:spPr>
          <a:xfrm>
            <a:off x="4721377" y="4797539"/>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8</a:t>
            </a:r>
          </a:p>
        </p:txBody>
      </p:sp>
      <p:sp>
        <p:nvSpPr>
          <p:cNvPr id="31" name="Rectangle 30">
            <a:hlinkClick r:id="rId8" action="ppaction://hlinksldjump"/>
            <a:extLst>
              <a:ext uri="{FF2B5EF4-FFF2-40B4-BE49-F238E27FC236}">
                <a16:creationId xmlns:a16="http://schemas.microsoft.com/office/drawing/2014/main" id="{D3DCD000-1CF6-DC3D-27C2-D2FEB78C666E}"/>
              </a:ext>
            </a:extLst>
          </p:cNvPr>
          <p:cNvSpPr/>
          <p:nvPr/>
        </p:nvSpPr>
        <p:spPr>
          <a:xfrm>
            <a:off x="1052488" y="4798406"/>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SWOT Analysis</a:t>
            </a:r>
          </a:p>
        </p:txBody>
      </p:sp>
      <p:sp>
        <p:nvSpPr>
          <p:cNvPr id="36" name="Rectangle 35">
            <a:hlinkClick r:id="rId9" action="ppaction://hlinksldjump"/>
            <a:extLst>
              <a:ext uri="{FF2B5EF4-FFF2-40B4-BE49-F238E27FC236}">
                <a16:creationId xmlns:a16="http://schemas.microsoft.com/office/drawing/2014/main" id="{0697BAE3-2F06-7A11-9BA9-1C8586392BEB}"/>
              </a:ext>
            </a:extLst>
          </p:cNvPr>
          <p:cNvSpPr/>
          <p:nvPr/>
        </p:nvSpPr>
        <p:spPr>
          <a:xfrm>
            <a:off x="6495425" y="1464181"/>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Target Market</a:t>
            </a:r>
          </a:p>
        </p:txBody>
      </p:sp>
      <p:sp>
        <p:nvSpPr>
          <p:cNvPr id="50" name="Rectangle 49">
            <a:extLst>
              <a:ext uri="{FF2B5EF4-FFF2-40B4-BE49-F238E27FC236}">
                <a16:creationId xmlns:a16="http://schemas.microsoft.com/office/drawing/2014/main" id="{4126CCCB-121B-EA8F-4CA9-38E187EB37BA}"/>
              </a:ext>
            </a:extLst>
          </p:cNvPr>
          <p:cNvSpPr/>
          <p:nvPr/>
        </p:nvSpPr>
        <p:spPr>
          <a:xfrm>
            <a:off x="10164314" y="1458959"/>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12</a:t>
            </a:r>
          </a:p>
        </p:txBody>
      </p:sp>
      <p:sp>
        <p:nvSpPr>
          <p:cNvPr id="44" name="Rectangle 43">
            <a:hlinkClick r:id="rId10" action="ppaction://hlinksldjump"/>
            <a:extLst>
              <a:ext uri="{FF2B5EF4-FFF2-40B4-BE49-F238E27FC236}">
                <a16:creationId xmlns:a16="http://schemas.microsoft.com/office/drawing/2014/main" id="{2C53138B-454C-D032-6C60-6D4EDE61FC41}"/>
              </a:ext>
            </a:extLst>
          </p:cNvPr>
          <p:cNvSpPr/>
          <p:nvPr/>
        </p:nvSpPr>
        <p:spPr>
          <a:xfrm>
            <a:off x="6495425" y="2131026"/>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Sales and Marketing</a:t>
            </a:r>
          </a:p>
        </p:txBody>
      </p:sp>
      <p:sp>
        <p:nvSpPr>
          <p:cNvPr id="51" name="Rectangle 50">
            <a:extLst>
              <a:ext uri="{FF2B5EF4-FFF2-40B4-BE49-F238E27FC236}">
                <a16:creationId xmlns:a16="http://schemas.microsoft.com/office/drawing/2014/main" id="{ED634A51-379E-3A25-7513-C2DF5B321E2A}"/>
              </a:ext>
            </a:extLst>
          </p:cNvPr>
          <p:cNvSpPr/>
          <p:nvPr/>
        </p:nvSpPr>
        <p:spPr>
          <a:xfrm>
            <a:off x="10164314" y="2126675"/>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13</a:t>
            </a:r>
          </a:p>
        </p:txBody>
      </p:sp>
      <p:sp>
        <p:nvSpPr>
          <p:cNvPr id="45" name="Rectangle 44">
            <a:hlinkClick r:id="rId11" action="ppaction://hlinksldjump"/>
            <a:extLst>
              <a:ext uri="{FF2B5EF4-FFF2-40B4-BE49-F238E27FC236}">
                <a16:creationId xmlns:a16="http://schemas.microsoft.com/office/drawing/2014/main" id="{BF4AF86A-E5A8-902C-E9AB-92A0C66FF265}"/>
              </a:ext>
            </a:extLst>
          </p:cNvPr>
          <p:cNvSpPr/>
          <p:nvPr/>
        </p:nvSpPr>
        <p:spPr>
          <a:xfrm>
            <a:off x="6495425" y="2797871"/>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Pricing</a:t>
            </a:r>
          </a:p>
        </p:txBody>
      </p:sp>
      <p:sp>
        <p:nvSpPr>
          <p:cNvPr id="52" name="Rectangle 51">
            <a:extLst>
              <a:ext uri="{FF2B5EF4-FFF2-40B4-BE49-F238E27FC236}">
                <a16:creationId xmlns:a16="http://schemas.microsoft.com/office/drawing/2014/main" id="{6224D4FB-57D3-262D-CC9C-EC53267055AF}"/>
              </a:ext>
            </a:extLst>
          </p:cNvPr>
          <p:cNvSpPr/>
          <p:nvPr/>
        </p:nvSpPr>
        <p:spPr>
          <a:xfrm>
            <a:off x="10164314" y="2794391"/>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14</a:t>
            </a:r>
          </a:p>
        </p:txBody>
      </p:sp>
      <p:sp>
        <p:nvSpPr>
          <p:cNvPr id="46" name="Rectangle 45">
            <a:hlinkClick r:id="rId12" action="ppaction://hlinksldjump"/>
            <a:extLst>
              <a:ext uri="{FF2B5EF4-FFF2-40B4-BE49-F238E27FC236}">
                <a16:creationId xmlns:a16="http://schemas.microsoft.com/office/drawing/2014/main" id="{AB7C751B-88B7-B00B-B5C9-04CF6FE26466}"/>
              </a:ext>
            </a:extLst>
          </p:cNvPr>
          <p:cNvSpPr/>
          <p:nvPr/>
        </p:nvSpPr>
        <p:spPr>
          <a:xfrm>
            <a:off x="6495425" y="3464716"/>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Sales Forecast</a:t>
            </a:r>
          </a:p>
        </p:txBody>
      </p:sp>
      <p:sp>
        <p:nvSpPr>
          <p:cNvPr id="53" name="Rectangle 52">
            <a:extLst>
              <a:ext uri="{FF2B5EF4-FFF2-40B4-BE49-F238E27FC236}">
                <a16:creationId xmlns:a16="http://schemas.microsoft.com/office/drawing/2014/main" id="{A15D082A-693B-7690-5BCD-491086CDFA20}"/>
              </a:ext>
            </a:extLst>
          </p:cNvPr>
          <p:cNvSpPr/>
          <p:nvPr/>
        </p:nvSpPr>
        <p:spPr>
          <a:xfrm>
            <a:off x="10164314" y="3462107"/>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15</a:t>
            </a:r>
          </a:p>
        </p:txBody>
      </p:sp>
      <p:sp>
        <p:nvSpPr>
          <p:cNvPr id="47" name="Rectangle 46">
            <a:hlinkClick r:id="rId13" action="ppaction://hlinksldjump"/>
            <a:extLst>
              <a:ext uri="{FF2B5EF4-FFF2-40B4-BE49-F238E27FC236}">
                <a16:creationId xmlns:a16="http://schemas.microsoft.com/office/drawing/2014/main" id="{FD63B9F9-1344-8C61-5209-9EBAEBAD186B}"/>
              </a:ext>
            </a:extLst>
          </p:cNvPr>
          <p:cNvSpPr/>
          <p:nvPr/>
        </p:nvSpPr>
        <p:spPr>
          <a:xfrm>
            <a:off x="6495425" y="4131561"/>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Budget</a:t>
            </a:r>
          </a:p>
        </p:txBody>
      </p:sp>
      <p:sp>
        <p:nvSpPr>
          <p:cNvPr id="54" name="Rectangle 53">
            <a:extLst>
              <a:ext uri="{FF2B5EF4-FFF2-40B4-BE49-F238E27FC236}">
                <a16:creationId xmlns:a16="http://schemas.microsoft.com/office/drawing/2014/main" id="{D5B7DCD5-91D1-20E3-02FE-DDF1E21F1C9D}"/>
              </a:ext>
            </a:extLst>
          </p:cNvPr>
          <p:cNvSpPr/>
          <p:nvPr/>
        </p:nvSpPr>
        <p:spPr>
          <a:xfrm>
            <a:off x="10164314" y="4129823"/>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16</a:t>
            </a:r>
          </a:p>
        </p:txBody>
      </p:sp>
      <p:sp>
        <p:nvSpPr>
          <p:cNvPr id="49" name="Rectangle 48">
            <a:hlinkClick r:id="rId14" action="ppaction://hlinksldjump"/>
            <a:extLst>
              <a:ext uri="{FF2B5EF4-FFF2-40B4-BE49-F238E27FC236}">
                <a16:creationId xmlns:a16="http://schemas.microsoft.com/office/drawing/2014/main" id="{644D3818-FA49-EA9C-B4B9-91A0731A1A39}"/>
              </a:ext>
            </a:extLst>
          </p:cNvPr>
          <p:cNvSpPr/>
          <p:nvPr/>
        </p:nvSpPr>
        <p:spPr>
          <a:xfrm>
            <a:off x="6495425" y="4798406"/>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Financials</a:t>
            </a:r>
          </a:p>
        </p:txBody>
      </p:sp>
      <p:sp>
        <p:nvSpPr>
          <p:cNvPr id="55" name="Rectangle 54">
            <a:extLst>
              <a:ext uri="{FF2B5EF4-FFF2-40B4-BE49-F238E27FC236}">
                <a16:creationId xmlns:a16="http://schemas.microsoft.com/office/drawing/2014/main" id="{C4B4627D-1ADB-21FC-2107-506B93383E04}"/>
              </a:ext>
            </a:extLst>
          </p:cNvPr>
          <p:cNvSpPr/>
          <p:nvPr/>
        </p:nvSpPr>
        <p:spPr>
          <a:xfrm>
            <a:off x="10164314" y="4797539"/>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18</a:t>
            </a:r>
          </a:p>
        </p:txBody>
      </p:sp>
      <p:sp>
        <p:nvSpPr>
          <p:cNvPr id="48" name="Rectangle 47">
            <a:hlinkClick r:id="rId15" action="ppaction://hlinksldjump"/>
            <a:extLst>
              <a:ext uri="{FF2B5EF4-FFF2-40B4-BE49-F238E27FC236}">
                <a16:creationId xmlns:a16="http://schemas.microsoft.com/office/drawing/2014/main" id="{844AA52A-8B0F-2C12-85B4-F46E2B0E94BD}"/>
              </a:ext>
            </a:extLst>
          </p:cNvPr>
          <p:cNvSpPr/>
          <p:nvPr/>
        </p:nvSpPr>
        <p:spPr>
          <a:xfrm>
            <a:off x="6495425" y="5465253"/>
            <a:ext cx="3668889" cy="425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Looking Forward</a:t>
            </a:r>
          </a:p>
        </p:txBody>
      </p:sp>
      <p:sp>
        <p:nvSpPr>
          <p:cNvPr id="56" name="Rectangle 55">
            <a:extLst>
              <a:ext uri="{FF2B5EF4-FFF2-40B4-BE49-F238E27FC236}">
                <a16:creationId xmlns:a16="http://schemas.microsoft.com/office/drawing/2014/main" id="{175C2ABB-57AD-870F-E928-AABD356B4DCC}"/>
              </a:ext>
            </a:extLst>
          </p:cNvPr>
          <p:cNvSpPr/>
          <p:nvPr/>
        </p:nvSpPr>
        <p:spPr>
          <a:xfrm>
            <a:off x="10164314" y="5465253"/>
            <a:ext cx="448890" cy="43088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t>20</a:t>
            </a:r>
          </a:p>
        </p:txBody>
      </p:sp>
    </p:spTree>
    <p:extLst>
      <p:ext uri="{BB962C8B-B14F-4D97-AF65-F5344CB8AC3E}">
        <p14:creationId xmlns:p14="http://schemas.microsoft.com/office/powerpoint/2010/main" val="140168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3</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41351" y="1682496"/>
            <a:ext cx="7250575" cy="2908489"/>
          </a:xfrm>
        </p:spPr>
        <p:txBody>
          <a:bodyPr/>
          <a:lstStyle/>
          <a:p>
            <a:pPr marL="285750" indent="-285750">
              <a:spcAft>
                <a:spcPts val="1200"/>
              </a:spcAft>
              <a:buFont typeface="Arial" panose="020B0604020202020204" pitchFamily="34" charset="0"/>
              <a:buChar char="•"/>
            </a:pPr>
            <a:r>
              <a:rPr lang="en-US" sz="1300" dirty="0"/>
              <a:t>Use this space to define what an interior designer does. Customize that definition based on the audience with which you’ll be sharing this business plan. For example, if the person or organization receiving this presentation has already invested in interior design businesses in the past, you can be more specific about the aspect of interior design in which your business will focus. If not, start slowly with a general introduction, avoid industry jargon and don’t make any assumptions about their knowledge of the industry.</a:t>
            </a:r>
          </a:p>
          <a:p>
            <a:pPr marL="285750" indent="-285750">
              <a:spcAft>
                <a:spcPts val="1200"/>
              </a:spcAft>
              <a:buFont typeface="Arial" panose="020B0604020202020204" pitchFamily="34" charset="0"/>
              <a:buChar char="•"/>
            </a:pPr>
            <a:endParaRPr lang="en-US" sz="1300" dirty="0"/>
          </a:p>
          <a:p>
            <a:pPr marL="285750" indent="-285750">
              <a:spcAft>
                <a:spcPts val="1200"/>
              </a:spcAft>
              <a:buFont typeface="Arial" panose="020B0604020202020204" pitchFamily="34" charset="0"/>
              <a:buChar char="•"/>
            </a:pPr>
            <a:r>
              <a:rPr lang="en-US" sz="1300" dirty="0"/>
              <a:t>Tell your audience about the current status of the industry. Use data and analysis from respected sources like the National Kitchen + Bath Association (NKBA). Don’t be misleading about any of the challenges facing the industry, but try to present those challenges as an opportunity rather than an obstacle. For example, if fewer new homes are being bought, don’t dwell on the lack of new home buyers employing designers. Instead, emphasize the number of potential customers remodeling their current homes.</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lnSpc>
                <a:spcPct val="100000"/>
              </a:lnSpc>
              <a:spcBef>
                <a:spcPts val="0"/>
              </a:spcBef>
              <a:buFontTx/>
              <a:buNone/>
            </a:pPr>
            <a:r>
              <a:rPr lang="en-US">
                <a:cs typeface="Calibri Light"/>
              </a:rPr>
              <a:t>Industry Overview</a:t>
            </a:r>
            <a:endParaRPr lang="en-US"/>
          </a:p>
        </p:txBody>
      </p:sp>
      <p:pic>
        <p:nvPicPr>
          <p:cNvPr id="9" name="Graphic 8">
            <a:extLst>
              <a:ext uri="{FF2B5EF4-FFF2-40B4-BE49-F238E27FC236}">
                <a16:creationId xmlns:a16="http://schemas.microsoft.com/office/drawing/2014/main" id="{FA88A288-B142-AD89-EE28-72134DDAE6B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6001"/>
          <a:stretch/>
        </p:blipFill>
        <p:spPr>
          <a:xfrm>
            <a:off x="8488826" y="0"/>
            <a:ext cx="3703174" cy="6858000"/>
          </a:xfrm>
          <a:prstGeom prst="rect">
            <a:avLst/>
          </a:prstGeom>
        </p:spPr>
      </p:pic>
      <p:grpSp>
        <p:nvGrpSpPr>
          <p:cNvPr id="29" name="Group 28">
            <a:extLst>
              <a:ext uri="{FF2B5EF4-FFF2-40B4-BE49-F238E27FC236}">
                <a16:creationId xmlns:a16="http://schemas.microsoft.com/office/drawing/2014/main" id="{AB1A90F6-9E5B-6651-65CB-8DEB10E83725}"/>
              </a:ext>
            </a:extLst>
          </p:cNvPr>
          <p:cNvGrpSpPr/>
          <p:nvPr/>
        </p:nvGrpSpPr>
        <p:grpSpPr>
          <a:xfrm>
            <a:off x="8929797" y="1240764"/>
            <a:ext cx="3016102" cy="1107996"/>
            <a:chOff x="8929797" y="722024"/>
            <a:chExt cx="3016102" cy="1107996"/>
          </a:xfrm>
        </p:grpSpPr>
        <p:sp>
          <p:nvSpPr>
            <p:cNvPr id="11" name="TextBox 10">
              <a:extLst>
                <a:ext uri="{FF2B5EF4-FFF2-40B4-BE49-F238E27FC236}">
                  <a16:creationId xmlns:a16="http://schemas.microsoft.com/office/drawing/2014/main" id="{D83F4740-00A8-3B41-52CC-A3A387B3EB7A}"/>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4" name="Connector: Elbow 13">
              <a:extLst>
                <a:ext uri="{FF2B5EF4-FFF2-40B4-BE49-F238E27FC236}">
                  <a16:creationId xmlns:a16="http://schemas.microsoft.com/office/drawing/2014/main" id="{0C4ABBFD-3ACA-2097-E040-EF954C0485D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28" name="TextBox 27">
            <a:extLst>
              <a:ext uri="{FF2B5EF4-FFF2-40B4-BE49-F238E27FC236}">
                <a16:creationId xmlns:a16="http://schemas.microsoft.com/office/drawing/2014/main" id="{6B4F8788-2CAB-A236-8400-0B0C041B6A26}"/>
              </a:ext>
            </a:extLst>
          </p:cNvPr>
          <p:cNvSpPr txBox="1"/>
          <p:nvPr/>
        </p:nvSpPr>
        <p:spPr>
          <a:xfrm>
            <a:off x="9087753" y="2610448"/>
            <a:ext cx="2762895" cy="2862322"/>
          </a:xfrm>
          <a:prstGeom prst="rect">
            <a:avLst/>
          </a:prstGeom>
        </p:spPr>
        <p:txBody>
          <a:bodyPr wrap="square" lIns="0" rIns="0" rtlCol="0">
            <a:spAutoFit/>
          </a:bodyPr>
          <a:lstStyle/>
          <a:p>
            <a:r>
              <a:rPr lang="en-US" b="1"/>
              <a:t>Keep your</a:t>
            </a:r>
            <a:br>
              <a:rPr lang="en-US" b="1"/>
            </a:br>
            <a:r>
              <a:rPr lang="en-US" b="1"/>
              <a:t>audience in mind: </a:t>
            </a:r>
            <a:r>
              <a:rPr lang="en-US"/>
              <a:t>Highlight areas that match their specific interest, emphasize growth wherever possible and end the section with a note about their/your place </a:t>
            </a:r>
            <a:br>
              <a:rPr lang="en-US"/>
            </a:br>
            <a:r>
              <a:rPr lang="en-US"/>
              <a:t>in the industry's future.</a:t>
            </a:r>
          </a:p>
          <a:p>
            <a:pPr marL="0" indent="0" algn="l">
              <a:buNone/>
            </a:pPr>
            <a:endParaRPr lang="en-US" err="1"/>
          </a:p>
        </p:txBody>
      </p:sp>
      <p:sp>
        <p:nvSpPr>
          <p:cNvPr id="6" name="Rectangle: Rounded Corners 5">
            <a:hlinkClick r:id="rId5" action="ppaction://hlinksldjump"/>
            <a:extLst>
              <a:ext uri="{FF2B5EF4-FFF2-40B4-BE49-F238E27FC236}">
                <a16:creationId xmlns:a16="http://schemas.microsoft.com/office/drawing/2014/main" id="{7A69420A-A4A3-3181-FFB8-68721697397A}"/>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
        <p:nvSpPr>
          <p:cNvPr id="4" name="TextBox 3">
            <a:extLst>
              <a:ext uri="{FF2B5EF4-FFF2-40B4-BE49-F238E27FC236}">
                <a16:creationId xmlns:a16="http://schemas.microsoft.com/office/drawing/2014/main" id="{55DF9E5C-0E91-596F-1CC4-89DE961343F9}"/>
              </a:ext>
            </a:extLst>
          </p:cNvPr>
          <p:cNvSpPr txBox="1"/>
          <p:nvPr/>
        </p:nvSpPr>
        <p:spPr>
          <a:xfrm>
            <a:off x="0" y="6882522"/>
            <a:ext cx="6755363" cy="246221"/>
          </a:xfrm>
          <a:prstGeom prst="rect">
            <a:avLst/>
          </a:prstGeom>
        </p:spPr>
        <p:txBody>
          <a:bodyPr wrap="square" lIns="0" rIns="0" rtlCol="0">
            <a:spAutoFit/>
          </a:bodyPr>
          <a:lstStyle/>
          <a:p>
            <a:r>
              <a:rPr lang="en-US" sz="1000" b="1" dirty="0">
                <a:latin typeface="Arial" panose="020B0604020202020204" pitchFamily="34" charset="0"/>
                <a:cs typeface="Arial" panose="020B0604020202020204" pitchFamily="34" charset="0"/>
              </a:rPr>
              <a:t>*</a:t>
            </a:r>
            <a:r>
              <a:rPr lang="en-US" sz="1000" b="1" dirty="0">
                <a:effectLst/>
                <a:latin typeface="Arial" panose="020B0604020202020204" pitchFamily="34" charset="0"/>
                <a:cs typeface="Arial" panose="020B0604020202020204" pitchFamily="34" charset="0"/>
              </a:rPr>
              <a:t>See notes section for instructions</a:t>
            </a:r>
            <a:endParaRPr lang="en-US" dirty="0"/>
          </a:p>
        </p:txBody>
      </p:sp>
    </p:spTree>
    <p:extLst>
      <p:ext uri="{BB962C8B-B14F-4D97-AF65-F5344CB8AC3E}">
        <p14:creationId xmlns:p14="http://schemas.microsoft.com/office/powerpoint/2010/main" val="94132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4</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6000" y="1469845"/>
            <a:ext cx="7045876" cy="3323987"/>
          </a:xfrm>
        </p:spPr>
        <p:txBody>
          <a:bodyPr/>
          <a:lstStyle/>
          <a:p>
            <a:pPr marL="285750" indent="-285750">
              <a:spcAft>
                <a:spcPts val="1200"/>
              </a:spcAft>
              <a:buFont typeface="Arial" panose="020B0604020202020204" pitchFamily="34" charset="0"/>
              <a:buChar char="•"/>
            </a:pPr>
            <a:r>
              <a:rPr lang="en-US" sz="1300" dirty="0"/>
              <a:t>Even though this section comes early in the presentation, it should be written after you’ve completed every other part. Begin with the elevator-speech description of your business: one or two sentences about what your business is and does. Then, move on to answer </a:t>
            </a:r>
            <a:br>
              <a:rPr lang="en-US" sz="1300" dirty="0"/>
            </a:br>
            <a:r>
              <a:rPr lang="en-US" sz="1300" dirty="0"/>
              <a:t>the following questions:</a:t>
            </a:r>
          </a:p>
          <a:p>
            <a:pPr marL="742950" lvl="1" indent="-285750">
              <a:spcAft>
                <a:spcPts val="1200"/>
              </a:spcAft>
              <a:buClr>
                <a:schemeClr val="accent3">
                  <a:lumMod val="50000"/>
                </a:schemeClr>
              </a:buClr>
              <a:buSzPct val="50000"/>
              <a:buFont typeface="Arial" panose="020B0604020202020204" pitchFamily="34" charset="0"/>
              <a:buChar char="►"/>
            </a:pPr>
            <a:r>
              <a:rPr lang="en-US" sz="1300" dirty="0">
                <a:solidFill>
                  <a:schemeClr val="tx1"/>
                </a:solidFill>
              </a:rPr>
              <a:t>What needs does your business meet?</a:t>
            </a:r>
          </a:p>
          <a:p>
            <a:pPr marL="742950" lvl="1" indent="-285750">
              <a:spcAft>
                <a:spcPts val="1200"/>
              </a:spcAft>
              <a:buClr>
                <a:schemeClr val="accent3">
                  <a:lumMod val="50000"/>
                </a:schemeClr>
              </a:buClr>
              <a:buSzPct val="50000"/>
              <a:buFont typeface="Arial" panose="020B0604020202020204" pitchFamily="34" charset="0"/>
              <a:buChar char="►"/>
            </a:pPr>
            <a:r>
              <a:rPr lang="en-US" sz="1300" dirty="0">
                <a:solidFill>
                  <a:schemeClr val="tx1"/>
                </a:solidFill>
              </a:rPr>
              <a:t>What differentiates your business from others?</a:t>
            </a:r>
          </a:p>
          <a:p>
            <a:pPr marL="742950" lvl="1" indent="-285750">
              <a:spcAft>
                <a:spcPts val="1200"/>
              </a:spcAft>
              <a:buClr>
                <a:schemeClr val="accent3">
                  <a:lumMod val="50000"/>
                </a:schemeClr>
              </a:buClr>
              <a:buSzPct val="50000"/>
              <a:buFont typeface="Arial" panose="020B0604020202020204" pitchFamily="34" charset="0"/>
              <a:buChar char="►"/>
            </a:pPr>
            <a:r>
              <a:rPr lang="en-US" sz="1300" dirty="0">
                <a:solidFill>
                  <a:schemeClr val="tx1"/>
                </a:solidFill>
              </a:rPr>
              <a:t>Who is your ideal customer?</a:t>
            </a:r>
          </a:p>
          <a:p>
            <a:pPr marL="742950" lvl="1" indent="-285750">
              <a:spcAft>
                <a:spcPts val="1200"/>
              </a:spcAft>
              <a:buClr>
                <a:schemeClr val="accent3">
                  <a:lumMod val="50000"/>
                </a:schemeClr>
              </a:buClr>
              <a:buSzPct val="50000"/>
              <a:buFont typeface="Arial" panose="020B0604020202020204" pitchFamily="34" charset="0"/>
              <a:buChar char="►"/>
            </a:pPr>
            <a:r>
              <a:rPr lang="en-US" sz="1300" dirty="0">
                <a:solidFill>
                  <a:schemeClr val="tx1"/>
                </a:solidFill>
              </a:rPr>
              <a:t>What do you expect from your business?</a:t>
            </a:r>
          </a:p>
          <a:p>
            <a:pPr marL="285750" indent="-285750">
              <a:spcAft>
                <a:spcPts val="1200"/>
              </a:spcAft>
              <a:buFont typeface="Arial" panose="020B0604020202020204" pitchFamily="34" charset="0"/>
              <a:buChar char="•"/>
            </a:pPr>
            <a:endParaRPr lang="en-US" sz="1300" dirty="0"/>
          </a:p>
          <a:p>
            <a:pPr marL="285750" indent="-285750">
              <a:spcAft>
                <a:spcPts val="1200"/>
              </a:spcAft>
              <a:buFont typeface="Arial" panose="020B0604020202020204" pitchFamily="34" charset="0"/>
              <a:buChar char="•"/>
            </a:pPr>
            <a:r>
              <a:rPr lang="en-US" sz="1300" dirty="0"/>
              <a:t>If the purpose of the business plan is to raise capital, use this page to communicate </a:t>
            </a:r>
            <a:br>
              <a:rPr lang="en-US" sz="1300" dirty="0"/>
            </a:br>
            <a:r>
              <a:rPr lang="en-US" sz="1300" dirty="0"/>
              <a:t>how much investment you’re seeking, where it will be used and how it will make </a:t>
            </a:r>
            <a:br>
              <a:rPr lang="en-US" sz="1300" dirty="0"/>
            </a:br>
            <a:r>
              <a:rPr lang="en-US" sz="1300" dirty="0"/>
              <a:t>the business profitable.</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lnSpc>
                <a:spcPct val="100000"/>
              </a:lnSpc>
              <a:spcBef>
                <a:spcPts val="0"/>
              </a:spcBef>
              <a:buFontTx/>
              <a:buNone/>
            </a:pPr>
            <a:r>
              <a:rPr lang="en-US" dirty="0">
                <a:cs typeface="Calibri Light"/>
              </a:rPr>
              <a:t>Executive Summary</a:t>
            </a:r>
            <a:endParaRPr lang="en-US" dirty="0"/>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2031325"/>
          </a:xfrm>
          <a:prstGeom prst="rect">
            <a:avLst/>
          </a:prstGeom>
        </p:spPr>
        <p:txBody>
          <a:bodyPr wrap="square" lIns="0" rIns="0" rtlCol="0">
            <a:spAutoFit/>
          </a:bodyPr>
          <a:lstStyle/>
          <a:p>
            <a:r>
              <a:rPr lang="en-US"/>
              <a:t>This will be one of the first pages a potential investor reads. It should grab their attention quickly and sustain it. That means being brief, but also informative and interesting.</a:t>
            </a:r>
          </a:p>
        </p:txBody>
      </p:sp>
      <p:sp>
        <p:nvSpPr>
          <p:cNvPr id="6" name="Rectangle: Rounded Corners 5">
            <a:hlinkClick r:id="rId4" action="ppaction://hlinksldjump"/>
            <a:extLst>
              <a:ext uri="{FF2B5EF4-FFF2-40B4-BE49-F238E27FC236}">
                <a16:creationId xmlns:a16="http://schemas.microsoft.com/office/drawing/2014/main" id="{09C5983B-42FE-097F-71C9-24D5A1249B9E}"/>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21571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5</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5999" y="1469845"/>
            <a:ext cx="7083475" cy="3677930"/>
          </a:xfrm>
        </p:spPr>
        <p:txBody>
          <a:bodyPr/>
          <a:lstStyle/>
          <a:p>
            <a:pPr marL="285750" indent="-285750">
              <a:spcAft>
                <a:spcPts val="1200"/>
              </a:spcAft>
              <a:buFont typeface="Arial" panose="020B0604020202020204" pitchFamily="34" charset="0"/>
              <a:buChar char="•"/>
            </a:pPr>
            <a:r>
              <a:rPr lang="en-US" sz="1300" dirty="0"/>
              <a:t>Begin this section by referring to the first question on the previous page: What needs does your business meet? What problem does it solve? Use this to help frame your business opportunity. Emphasize areas in which your design services will reduce consumer stress, save customers money and/or bring clients joy. Then, list the products and services you provide:</a:t>
            </a:r>
          </a:p>
          <a:p>
            <a:pPr marL="742950" lvl="1" indent="-285750">
              <a:spcAft>
                <a:spcPts val="1200"/>
              </a:spcAft>
              <a:buClr>
                <a:schemeClr val="accent3">
                  <a:lumMod val="50000"/>
                </a:schemeClr>
              </a:buClr>
              <a:buSzPct val="50000"/>
              <a:buFont typeface="Arial" panose="020B0604020202020204" pitchFamily="34" charset="0"/>
              <a:buChar char="►"/>
            </a:pPr>
            <a:r>
              <a:rPr lang="en-US" sz="1300" dirty="0">
                <a:solidFill>
                  <a:schemeClr val="tx1"/>
                </a:solidFill>
              </a:rPr>
              <a:t>All residential interior design services?</a:t>
            </a:r>
          </a:p>
          <a:p>
            <a:pPr marL="742950" lvl="1" indent="-285750">
              <a:spcAft>
                <a:spcPts val="1200"/>
              </a:spcAft>
              <a:buClr>
                <a:schemeClr val="accent3">
                  <a:lumMod val="50000"/>
                </a:schemeClr>
              </a:buClr>
              <a:buSzPct val="50000"/>
              <a:buFont typeface="Arial" panose="020B0604020202020204" pitchFamily="34" charset="0"/>
              <a:buChar char="►"/>
            </a:pPr>
            <a:r>
              <a:rPr lang="en-US" sz="1300" dirty="0">
                <a:solidFill>
                  <a:schemeClr val="tx1"/>
                </a:solidFill>
              </a:rPr>
              <a:t>Kitchen and bathroom design services?</a:t>
            </a:r>
          </a:p>
          <a:p>
            <a:pPr marL="742950" lvl="1" indent="-285750">
              <a:spcAft>
                <a:spcPts val="1200"/>
              </a:spcAft>
              <a:buClr>
                <a:schemeClr val="accent3">
                  <a:lumMod val="50000"/>
                </a:schemeClr>
              </a:buClr>
              <a:buSzPct val="50000"/>
              <a:buFont typeface="Arial" panose="020B0604020202020204" pitchFamily="34" charset="0"/>
              <a:buChar char="►"/>
            </a:pPr>
            <a:r>
              <a:rPr lang="en-US" sz="1300" dirty="0">
                <a:solidFill>
                  <a:schemeClr val="tx1"/>
                </a:solidFill>
              </a:rPr>
              <a:t>Commercial interior design services?</a:t>
            </a:r>
          </a:p>
          <a:p>
            <a:pPr marL="742950" lvl="1" indent="-285750">
              <a:spcAft>
                <a:spcPts val="1200"/>
              </a:spcAft>
              <a:buClr>
                <a:schemeClr val="accent3">
                  <a:lumMod val="50000"/>
                </a:schemeClr>
              </a:buClr>
              <a:buSzPct val="50000"/>
              <a:buFont typeface="Arial" panose="020B0604020202020204" pitchFamily="34" charset="0"/>
              <a:buChar char="►"/>
            </a:pPr>
            <a:r>
              <a:rPr lang="en-US" sz="1300" dirty="0">
                <a:solidFill>
                  <a:schemeClr val="tx1"/>
                </a:solidFill>
              </a:rPr>
              <a:t>Office design services?</a:t>
            </a:r>
          </a:p>
          <a:p>
            <a:pPr marL="742950" lvl="1" indent="-285750">
              <a:spcAft>
                <a:spcPts val="1200"/>
              </a:spcAft>
              <a:buClr>
                <a:schemeClr val="accent3">
                  <a:lumMod val="50000"/>
                </a:schemeClr>
              </a:buClr>
              <a:buSzPct val="50000"/>
              <a:buFont typeface="Arial" panose="020B0604020202020204" pitchFamily="34" charset="0"/>
              <a:buChar char="►"/>
            </a:pPr>
            <a:r>
              <a:rPr lang="en-US" sz="1300" dirty="0">
                <a:solidFill>
                  <a:schemeClr val="tx1"/>
                </a:solidFill>
              </a:rPr>
              <a:t>Will you provide merchandise sales?</a:t>
            </a:r>
          </a:p>
          <a:p>
            <a:pPr marL="742950" lvl="1" indent="-285750">
              <a:spcAft>
                <a:spcPts val="1200"/>
              </a:spcAft>
              <a:buClr>
                <a:schemeClr val="accent3">
                  <a:lumMod val="50000"/>
                </a:schemeClr>
              </a:buClr>
              <a:buSzPct val="50000"/>
              <a:buFont typeface="Arial" panose="020B0604020202020204" pitchFamily="34" charset="0"/>
              <a:buChar char="►"/>
            </a:pPr>
            <a:r>
              <a:rPr lang="en-US" sz="1300" dirty="0">
                <a:solidFill>
                  <a:schemeClr val="tx1"/>
                </a:solidFill>
              </a:rPr>
              <a:t>Will you provide consulting services?</a:t>
            </a:r>
          </a:p>
          <a:p>
            <a:pPr marL="742950" lvl="1" indent="-285750">
              <a:spcAft>
                <a:spcPts val="1200"/>
              </a:spcAft>
              <a:buClr>
                <a:schemeClr val="accent3">
                  <a:lumMod val="50000"/>
                </a:schemeClr>
              </a:buClr>
              <a:buSzPct val="50000"/>
              <a:buFont typeface="Arial" panose="020B0604020202020204" pitchFamily="34" charset="0"/>
              <a:buChar char="►"/>
            </a:pPr>
            <a:r>
              <a:rPr lang="en-US" sz="1300" dirty="0">
                <a:solidFill>
                  <a:schemeClr val="tx1"/>
                </a:solidFill>
              </a:rPr>
              <a:t>What about designing spaces in luxury vehicles </a:t>
            </a:r>
            <a:br>
              <a:rPr lang="en-US" sz="1300" dirty="0">
                <a:solidFill>
                  <a:schemeClr val="tx1"/>
                </a:solidFill>
              </a:rPr>
            </a:br>
            <a:r>
              <a:rPr lang="en-US" sz="1300" dirty="0">
                <a:solidFill>
                  <a:schemeClr val="tx1"/>
                </a:solidFill>
              </a:rPr>
              <a:t>such as yachts or private planes?</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lnSpc>
                <a:spcPct val="100000"/>
              </a:lnSpc>
              <a:spcBef>
                <a:spcPts val="0"/>
              </a:spcBef>
              <a:buFontTx/>
              <a:buNone/>
            </a:pPr>
            <a:r>
              <a:rPr lang="en-US">
                <a:cs typeface="Calibri Light"/>
              </a:rPr>
              <a:t>Products and Services</a:t>
            </a:r>
            <a:endParaRPr lang="en-US"/>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1754326"/>
          </a:xfrm>
          <a:prstGeom prst="rect">
            <a:avLst/>
          </a:prstGeom>
        </p:spPr>
        <p:txBody>
          <a:bodyPr wrap="square" lIns="0" rIns="0" rtlCol="0">
            <a:spAutoFit/>
          </a:bodyPr>
          <a:lstStyle/>
          <a:p>
            <a:r>
              <a:rPr lang="en-US"/>
              <a:t>Use this section to share differentiators, as well. What do you do that other businesses don’t? What’s unique about your services?</a:t>
            </a:r>
          </a:p>
        </p:txBody>
      </p:sp>
      <p:sp>
        <p:nvSpPr>
          <p:cNvPr id="6" name="Rectangle: Rounded Corners 5">
            <a:hlinkClick r:id="rId4" action="ppaction://hlinksldjump"/>
            <a:extLst>
              <a:ext uri="{FF2B5EF4-FFF2-40B4-BE49-F238E27FC236}">
                <a16:creationId xmlns:a16="http://schemas.microsoft.com/office/drawing/2014/main" id="{0CD0B846-029A-1C9A-0282-A74DFD5AD3CC}"/>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324087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6</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5999" y="1469845"/>
            <a:ext cx="7083475" cy="1954381"/>
          </a:xfrm>
        </p:spPr>
        <p:txBody>
          <a:bodyPr/>
          <a:lstStyle/>
          <a:p>
            <a:pPr marL="285750" indent="-285750">
              <a:buFont typeface="Arial" panose="020B0604020202020204" pitchFamily="34" charset="0"/>
              <a:buChar char="•"/>
            </a:pPr>
            <a:r>
              <a:rPr lang="en-US" sz="1300">
                <a:highlight>
                  <a:srgbClr val="FFFFFF"/>
                </a:highlight>
                <a:cs typeface="Calibri"/>
              </a:rPr>
              <a:t>What’s the difference between mission and vision? Well, a mission statement, usually a couple sentences long, expresses the core values and purpose of your business. It begins with a “to” phrase: to build, to create, to establish, etc. A vision statement is one sentence that expresses the ambition of your business and its longer-term goals.</a:t>
            </a:r>
          </a:p>
          <a:p>
            <a:pPr marL="285750" indent="-285750">
              <a:buFont typeface="Arial" panose="020B0604020202020204" pitchFamily="34" charset="0"/>
              <a:buChar char="•"/>
            </a:pPr>
            <a:endParaRPr lang="en-US" sz="1300">
              <a:highlight>
                <a:srgbClr val="FFFFFF"/>
              </a:highlight>
              <a:cs typeface="Calibri"/>
            </a:endParaRPr>
          </a:p>
          <a:p>
            <a:pPr marL="285750" indent="-285750">
              <a:buFont typeface="Arial" panose="020B0604020202020204" pitchFamily="34" charset="0"/>
              <a:buChar char="•"/>
            </a:pPr>
            <a:r>
              <a:rPr lang="en-US" sz="1300">
                <a:highlight>
                  <a:srgbClr val="FFFFFF"/>
                </a:highlight>
                <a:cs typeface="Calibri"/>
              </a:rPr>
              <a:t>For example, the mission of your business might be to make the lives of your customers better by creating spaces for them that they use to the fullest potential. The vision of your business could be to become the region's most highly regarded interior design firm with a reputation for making everything – rooms, homes, lives - better.</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lnSpc>
                <a:spcPct val="100000"/>
              </a:lnSpc>
              <a:spcBef>
                <a:spcPts val="0"/>
              </a:spcBef>
              <a:buFontTx/>
              <a:buNone/>
            </a:pPr>
            <a:r>
              <a:rPr lang="en-US">
                <a:cs typeface="Calibri Light"/>
              </a:rPr>
              <a:t>Mission and Vision</a:t>
            </a:r>
            <a:endParaRPr lang="en-US"/>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1754326"/>
          </a:xfrm>
          <a:prstGeom prst="rect">
            <a:avLst/>
          </a:prstGeom>
        </p:spPr>
        <p:txBody>
          <a:bodyPr wrap="square" lIns="0" rIns="0" rtlCol="0">
            <a:spAutoFit/>
          </a:bodyPr>
          <a:lstStyle/>
          <a:p>
            <a:r>
              <a:rPr lang="en-US" sz="1800">
                <a:cs typeface="Calibri"/>
              </a:rPr>
              <a:t>To this point in the presentation, you’ve laid out facts and provided some details. This is the place to be a little creative with your words.</a:t>
            </a:r>
            <a:endParaRPr lang="en-US"/>
          </a:p>
        </p:txBody>
      </p:sp>
      <p:sp>
        <p:nvSpPr>
          <p:cNvPr id="6" name="Rectangle: Rounded Corners 5">
            <a:hlinkClick r:id="rId4" action="ppaction://hlinksldjump"/>
            <a:extLst>
              <a:ext uri="{FF2B5EF4-FFF2-40B4-BE49-F238E27FC236}">
                <a16:creationId xmlns:a16="http://schemas.microsoft.com/office/drawing/2014/main" id="{A0052ABE-7A46-B014-22E3-AF1D927DE568}"/>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211273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7</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8705" y="1118619"/>
            <a:ext cx="7498490" cy="5419310"/>
          </a:xfrm>
        </p:spPr>
        <p:txBody>
          <a:bodyPr/>
          <a:lstStyle/>
          <a:p>
            <a:pPr marL="285750" indent="-285750">
              <a:buFont typeface="Arial" panose="020B0604020202020204" pitchFamily="34" charset="0"/>
              <a:buChar char="•"/>
            </a:pPr>
            <a:r>
              <a:rPr lang="en-US" sz="1300">
                <a:highlight>
                  <a:srgbClr val="FFFFFF"/>
                </a:highlight>
                <a:cs typeface="Calibri"/>
              </a:rPr>
              <a:t>Depending on the scale of your business, it may be useful to provide an overview of your company’s structure. Tie this section into your mission and vision statements. For example, “We understand the importance of building a business structure that will help us achieve our goals, and that’s why we will only hire qualified and creative employees who display an empathy for the customer above all else.”</a:t>
            </a:r>
          </a:p>
          <a:p>
            <a:pPr marL="285750" indent="-285750">
              <a:buFont typeface="Arial" panose="020B0604020202020204" pitchFamily="34" charset="0"/>
              <a:buChar char="•"/>
            </a:pPr>
            <a:r>
              <a:rPr lang="en-US" sz="1300">
                <a:highlight>
                  <a:srgbClr val="FFFFFF"/>
                </a:highlight>
                <a:cs typeface="Calibri"/>
              </a:rPr>
              <a:t>If your business already has staff, include what positions have been filled alongside positions that you will be looking to fill in the future (with timeframes beside these job titles), and include the responsibilities for each role. It might look something like this:</a:t>
            </a:r>
          </a:p>
          <a:p>
            <a:pPr marL="285750" indent="-285750">
              <a:buFont typeface="Arial" panose="020B0604020202020204" pitchFamily="34" charset="0"/>
              <a:buChar char="•"/>
            </a:pPr>
            <a:r>
              <a:rPr lang="en-US" sz="1300">
                <a:highlight>
                  <a:srgbClr val="FFFFFF"/>
                </a:highlight>
                <a:cs typeface="Calibri"/>
              </a:rPr>
              <a:t>Chief Executive Officer/Creative Director (filled):</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Currently filling all roles. </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Creating, communicating and implementing company mission and vision. </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Leading the development and implementation of the overall organization’s strategy. </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Project management for all jobs.</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Responsible for designing concepts for all designs.</a:t>
            </a:r>
          </a:p>
          <a:p>
            <a:pPr marL="171450" indent="-171450">
              <a:buFont typeface="Arial" panose="020B0604020202020204" pitchFamily="34" charset="0"/>
              <a:buChar char="•"/>
            </a:pPr>
            <a:r>
              <a:rPr lang="en-US" sz="1300">
                <a:highlight>
                  <a:srgbClr val="FFFFFF"/>
                </a:highlight>
                <a:cs typeface="Calibri"/>
              </a:rPr>
              <a:t>Junior Interior Designer (Plan to hire in 3-6 months):</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Will alleviate client-facing responsibilities of CEO/Creative Director and act as sounding board for design concepts.</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Liaises with clients for discovery.</a:t>
            </a:r>
          </a:p>
          <a:p>
            <a:pPr marL="742950" lvl="1" indent="-285750">
              <a:spcAft>
                <a:spcPts val="1200"/>
              </a:spcAft>
              <a:buClr>
                <a:schemeClr val="accent3">
                  <a:lumMod val="50000"/>
                </a:schemeClr>
              </a:buClr>
              <a:buSzPct val="50000"/>
              <a:buFont typeface="Arial" panose="020B0604020202020204" pitchFamily="34" charset="0"/>
              <a:buChar char="►"/>
            </a:pPr>
            <a:r>
              <a:rPr lang="en-US" sz="1300">
                <a:solidFill>
                  <a:schemeClr val="tx1"/>
                </a:solidFill>
              </a:rPr>
              <a:t>Added support for smaller design concepts.</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a:lnSpc>
                <a:spcPct val="100000"/>
              </a:lnSpc>
            </a:pPr>
            <a:r>
              <a:rPr lang="en-US">
                <a:cs typeface="Calibri Light"/>
              </a:rPr>
              <a:t>Roles and Responsibilities</a:t>
            </a:r>
            <a:endParaRPr lang="en-US"/>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2031325"/>
          </a:xfrm>
          <a:prstGeom prst="rect">
            <a:avLst/>
          </a:prstGeom>
        </p:spPr>
        <p:txBody>
          <a:bodyPr wrap="square" lIns="0" rIns="0" rtlCol="0">
            <a:spAutoFit/>
          </a:bodyPr>
          <a:lstStyle/>
          <a:p>
            <a:r>
              <a:rPr lang="en-US">
                <a:cs typeface="Calibri"/>
              </a:rPr>
              <a:t>Show your audience that you’ve not only thought about the future of your business, but that you’ve also prepared for the growth that the future will bring.</a:t>
            </a:r>
          </a:p>
        </p:txBody>
      </p:sp>
      <p:sp>
        <p:nvSpPr>
          <p:cNvPr id="6" name="Rectangle: Rounded Corners 5">
            <a:hlinkClick r:id="rId4" action="ppaction://hlinksldjump"/>
            <a:extLst>
              <a:ext uri="{FF2B5EF4-FFF2-40B4-BE49-F238E27FC236}">
                <a16:creationId xmlns:a16="http://schemas.microsoft.com/office/drawing/2014/main" id="{CBC7FB6A-BF32-A873-F3EE-B1F2EF0EB050}"/>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68702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0A4568B8-9E40-2498-E22D-EB6F5C3612C1}"/>
              </a:ext>
            </a:extLst>
          </p:cNvPr>
          <p:cNvSpPr/>
          <p:nvPr/>
        </p:nvSpPr>
        <p:spPr>
          <a:xfrm flipH="1">
            <a:off x="4242892" y="1726469"/>
            <a:ext cx="3816940" cy="2283397"/>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Single Corner Rounded 27">
            <a:extLst>
              <a:ext uri="{FF2B5EF4-FFF2-40B4-BE49-F238E27FC236}">
                <a16:creationId xmlns:a16="http://schemas.microsoft.com/office/drawing/2014/main" id="{EE64DBA2-102C-2390-8DDD-1C9FD1463D92}"/>
              </a:ext>
            </a:extLst>
          </p:cNvPr>
          <p:cNvSpPr/>
          <p:nvPr/>
        </p:nvSpPr>
        <p:spPr>
          <a:xfrm>
            <a:off x="8123126" y="1727129"/>
            <a:ext cx="3816940" cy="2283397"/>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390D5A1-767D-F134-BEF3-AC095C9D8247}"/>
              </a:ext>
            </a:extLst>
          </p:cNvPr>
          <p:cNvGrpSpPr/>
          <p:nvPr/>
        </p:nvGrpSpPr>
        <p:grpSpPr>
          <a:xfrm>
            <a:off x="4436775" y="2141614"/>
            <a:ext cx="3235612" cy="721920"/>
            <a:chOff x="4436775" y="2145105"/>
            <a:chExt cx="3235612" cy="721920"/>
          </a:xfrm>
        </p:grpSpPr>
        <p:cxnSp>
          <p:nvCxnSpPr>
            <p:cNvPr id="42" name="Straight Connector 41">
              <a:extLst>
                <a:ext uri="{FF2B5EF4-FFF2-40B4-BE49-F238E27FC236}">
                  <a16:creationId xmlns:a16="http://schemas.microsoft.com/office/drawing/2014/main" id="{860C510C-E3F3-95D0-9A83-BAAC5F8B3325}"/>
                </a:ext>
              </a:extLst>
            </p:cNvPr>
            <p:cNvCxnSpPr>
              <a:cxnSpLocks/>
            </p:cNvCxnSpPr>
            <p:nvPr/>
          </p:nvCxnSpPr>
          <p:spPr>
            <a:xfrm>
              <a:off x="4436775" y="2145105"/>
              <a:ext cx="2757311"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4" name="Straight Connector 43">
              <a:extLst>
                <a:ext uri="{FF2B5EF4-FFF2-40B4-BE49-F238E27FC236}">
                  <a16:creationId xmlns:a16="http://schemas.microsoft.com/office/drawing/2014/main" id="{EEE1E5F5-E09F-7A31-AED2-BDC789B1BB09}"/>
                </a:ext>
              </a:extLst>
            </p:cNvPr>
            <p:cNvCxnSpPr>
              <a:cxnSpLocks/>
            </p:cNvCxnSpPr>
            <p:nvPr/>
          </p:nvCxnSpPr>
          <p:spPr>
            <a:xfrm>
              <a:off x="7194086" y="2145105"/>
              <a:ext cx="478301" cy="721920"/>
            </a:xfrm>
            <a:prstGeom prst="line">
              <a:avLst/>
            </a:prstGeom>
            <a:ln/>
          </p:spPr>
          <p:style>
            <a:lnRef idx="1">
              <a:schemeClr val="accent3"/>
            </a:lnRef>
            <a:fillRef idx="0">
              <a:schemeClr val="accent3"/>
            </a:fillRef>
            <a:effectRef idx="0">
              <a:schemeClr val="accent3"/>
            </a:effectRef>
            <a:fontRef idx="minor">
              <a:schemeClr val="tx1"/>
            </a:fontRef>
          </p:style>
        </p:cxnSp>
      </p:grpSp>
      <p:grpSp>
        <p:nvGrpSpPr>
          <p:cNvPr id="49" name="Group 48">
            <a:extLst>
              <a:ext uri="{FF2B5EF4-FFF2-40B4-BE49-F238E27FC236}">
                <a16:creationId xmlns:a16="http://schemas.microsoft.com/office/drawing/2014/main" id="{83DE5C11-C7E8-7F4F-72DF-A8F0B0D738D3}"/>
              </a:ext>
            </a:extLst>
          </p:cNvPr>
          <p:cNvGrpSpPr/>
          <p:nvPr/>
        </p:nvGrpSpPr>
        <p:grpSpPr>
          <a:xfrm flipH="1">
            <a:off x="8413790" y="2141614"/>
            <a:ext cx="3235612" cy="721920"/>
            <a:chOff x="4436775" y="2145105"/>
            <a:chExt cx="3235612" cy="721920"/>
          </a:xfrm>
        </p:grpSpPr>
        <p:cxnSp>
          <p:nvCxnSpPr>
            <p:cNvPr id="50" name="Straight Connector 49">
              <a:extLst>
                <a:ext uri="{FF2B5EF4-FFF2-40B4-BE49-F238E27FC236}">
                  <a16:creationId xmlns:a16="http://schemas.microsoft.com/office/drawing/2014/main" id="{0906A12D-97AE-07F4-E3CE-827BB8F35910}"/>
                </a:ext>
              </a:extLst>
            </p:cNvPr>
            <p:cNvCxnSpPr>
              <a:cxnSpLocks/>
            </p:cNvCxnSpPr>
            <p:nvPr/>
          </p:nvCxnSpPr>
          <p:spPr>
            <a:xfrm>
              <a:off x="4436775" y="2145105"/>
              <a:ext cx="2757311"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1" name="Straight Connector 50">
              <a:extLst>
                <a:ext uri="{FF2B5EF4-FFF2-40B4-BE49-F238E27FC236}">
                  <a16:creationId xmlns:a16="http://schemas.microsoft.com/office/drawing/2014/main" id="{14299F8A-4939-32B9-5C69-33581B2DA21F}"/>
                </a:ext>
              </a:extLst>
            </p:cNvPr>
            <p:cNvCxnSpPr>
              <a:cxnSpLocks/>
            </p:cNvCxnSpPr>
            <p:nvPr/>
          </p:nvCxnSpPr>
          <p:spPr>
            <a:xfrm>
              <a:off x="7194086" y="2145105"/>
              <a:ext cx="478301" cy="721920"/>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29" name="Rectangle: Single Corner Rounded 28">
            <a:extLst>
              <a:ext uri="{FF2B5EF4-FFF2-40B4-BE49-F238E27FC236}">
                <a16:creationId xmlns:a16="http://schemas.microsoft.com/office/drawing/2014/main" id="{27A9A569-DCC7-1393-22F2-772F0F0CA43E}"/>
              </a:ext>
            </a:extLst>
          </p:cNvPr>
          <p:cNvSpPr/>
          <p:nvPr/>
        </p:nvSpPr>
        <p:spPr>
          <a:xfrm flipV="1">
            <a:off x="8123126" y="4083363"/>
            <a:ext cx="3816940" cy="2310061"/>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8</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5999" y="1092855"/>
            <a:ext cx="11695580" cy="430887"/>
          </a:xfrm>
        </p:spPr>
        <p:txBody>
          <a:bodyPr/>
          <a:lstStyle/>
          <a:p>
            <a:pPr>
              <a:spcAft>
                <a:spcPts val="1200"/>
              </a:spcAft>
            </a:pPr>
            <a:r>
              <a:rPr lang="en-US" sz="1400"/>
              <a:t>In an ideal world, you’ll have hired an outside agency to perform a SWOT analysis, and you could share the results here. </a:t>
            </a:r>
            <a:br>
              <a:rPr lang="en-US" sz="1400"/>
            </a:br>
            <a:r>
              <a:rPr lang="en-US" sz="1400"/>
              <a:t>This can also be done yourself by being honest and analytical about your company’s Strengths, Weaknesses, Opportunities and Threats.</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marL="0" lvl="0" indent="0" algn="l" defTabSz="914400" rtl="0" eaLnBrk="1" latinLnBrk="0" hangingPunct="1">
              <a:lnSpc>
                <a:spcPct val="100000"/>
              </a:lnSpc>
              <a:spcBef>
                <a:spcPts val="0"/>
              </a:spcBef>
              <a:buFontTx/>
              <a:buNone/>
            </a:pPr>
            <a:r>
              <a:rPr lang="en-US">
                <a:cs typeface="Calibri Light"/>
              </a:rPr>
              <a:t>SWOT Analysis</a:t>
            </a:r>
            <a:endParaRPr lang="en-US"/>
          </a:p>
        </p:txBody>
      </p:sp>
      <p:sp>
        <p:nvSpPr>
          <p:cNvPr id="12" name="Rectangle: Single Corner Rounded 11">
            <a:extLst>
              <a:ext uri="{FF2B5EF4-FFF2-40B4-BE49-F238E27FC236}">
                <a16:creationId xmlns:a16="http://schemas.microsoft.com/office/drawing/2014/main" id="{92DE1397-299C-911C-128E-61EA66FA2CCB}"/>
              </a:ext>
            </a:extLst>
          </p:cNvPr>
          <p:cNvSpPr/>
          <p:nvPr/>
        </p:nvSpPr>
        <p:spPr>
          <a:xfrm flipH="1" flipV="1">
            <a:off x="4242892" y="4083363"/>
            <a:ext cx="3816940" cy="2310061"/>
          </a:xfrm>
          <a:prstGeom prst="round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F9946B2-F412-F728-DDDD-0138BDE0C304}"/>
              </a:ext>
            </a:extLst>
          </p:cNvPr>
          <p:cNvGrpSpPr/>
          <p:nvPr/>
        </p:nvGrpSpPr>
        <p:grpSpPr>
          <a:xfrm>
            <a:off x="6754882" y="2700863"/>
            <a:ext cx="2680568" cy="2698217"/>
            <a:chOff x="5409469" y="2331660"/>
            <a:chExt cx="3411027" cy="3433485"/>
          </a:xfrm>
        </p:grpSpPr>
        <p:grpSp>
          <p:nvGrpSpPr>
            <p:cNvPr id="7" name="Group 6">
              <a:extLst>
                <a:ext uri="{FF2B5EF4-FFF2-40B4-BE49-F238E27FC236}">
                  <a16:creationId xmlns:a16="http://schemas.microsoft.com/office/drawing/2014/main" id="{796B239F-E03F-D7BC-2D13-F82B92EF41B9}"/>
                </a:ext>
              </a:extLst>
            </p:cNvPr>
            <p:cNvGrpSpPr/>
            <p:nvPr/>
          </p:nvGrpSpPr>
          <p:grpSpPr>
            <a:xfrm>
              <a:off x="5409469" y="2331660"/>
              <a:ext cx="1822009" cy="1678866"/>
              <a:chOff x="5409469" y="2331660"/>
              <a:chExt cx="1822009" cy="1678866"/>
            </a:xfrm>
          </p:grpSpPr>
          <p:pic>
            <p:nvPicPr>
              <p:cNvPr id="18" name="Graphic 17">
                <a:extLst>
                  <a:ext uri="{FF2B5EF4-FFF2-40B4-BE49-F238E27FC236}">
                    <a16:creationId xmlns:a16="http://schemas.microsoft.com/office/drawing/2014/main" id="{966E342B-1D97-BC21-D29A-644E10A5D42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110" b="5773"/>
              <a:stretch/>
            </p:blipFill>
            <p:spPr>
              <a:xfrm>
                <a:off x="5409469" y="2331660"/>
                <a:ext cx="1683979" cy="1678866"/>
              </a:xfrm>
              <a:prstGeom prst="rect">
                <a:avLst/>
              </a:prstGeom>
            </p:spPr>
          </p:pic>
          <p:sp>
            <p:nvSpPr>
              <p:cNvPr id="16" name="TextBox 15">
                <a:extLst>
                  <a:ext uri="{FF2B5EF4-FFF2-40B4-BE49-F238E27FC236}">
                    <a16:creationId xmlns:a16="http://schemas.microsoft.com/office/drawing/2014/main" id="{AA4A1854-95C9-2AB4-9EF2-E385D685BFAC}"/>
                  </a:ext>
                </a:extLst>
              </p:cNvPr>
              <p:cNvSpPr txBox="1"/>
              <p:nvPr/>
            </p:nvSpPr>
            <p:spPr>
              <a:xfrm>
                <a:off x="6301036" y="2996064"/>
                <a:ext cx="930442" cy="830997"/>
              </a:xfrm>
              <a:prstGeom prst="rect">
                <a:avLst/>
              </a:prstGeom>
            </p:spPr>
            <p:txBody>
              <a:bodyPr wrap="square" lIns="0" rIns="0" rtlCol="0">
                <a:spAutoFit/>
              </a:bodyPr>
              <a:lstStyle/>
              <a:p>
                <a:pPr marL="0" indent="0" algn="l">
                  <a:buNone/>
                </a:pPr>
                <a:r>
                  <a:rPr lang="en-US" sz="4800" b="1">
                    <a:solidFill>
                      <a:schemeClr val="bg1"/>
                    </a:solidFill>
                  </a:rPr>
                  <a:t>S</a:t>
                </a:r>
              </a:p>
            </p:txBody>
          </p:sp>
        </p:grpSp>
        <p:grpSp>
          <p:nvGrpSpPr>
            <p:cNvPr id="8" name="Group 7">
              <a:extLst>
                <a:ext uri="{FF2B5EF4-FFF2-40B4-BE49-F238E27FC236}">
                  <a16:creationId xmlns:a16="http://schemas.microsoft.com/office/drawing/2014/main" id="{BB72E7EA-EC01-23FD-C705-D847CF924A15}"/>
                </a:ext>
              </a:extLst>
            </p:cNvPr>
            <p:cNvGrpSpPr/>
            <p:nvPr/>
          </p:nvGrpSpPr>
          <p:grpSpPr>
            <a:xfrm>
              <a:off x="7136517" y="2331660"/>
              <a:ext cx="1683979" cy="1678866"/>
              <a:chOff x="7136517" y="2331660"/>
              <a:chExt cx="1683979" cy="1678866"/>
            </a:xfrm>
          </p:grpSpPr>
          <p:pic>
            <p:nvPicPr>
              <p:cNvPr id="19" name="Graphic 18">
                <a:extLst>
                  <a:ext uri="{FF2B5EF4-FFF2-40B4-BE49-F238E27FC236}">
                    <a16:creationId xmlns:a16="http://schemas.microsoft.com/office/drawing/2014/main" id="{01058A74-9166-D672-A194-B67A8D6FAA2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110" b="5773"/>
              <a:stretch/>
            </p:blipFill>
            <p:spPr>
              <a:xfrm flipH="1">
                <a:off x="7136517" y="2331660"/>
                <a:ext cx="1683979" cy="1678866"/>
              </a:xfrm>
              <a:prstGeom prst="rect">
                <a:avLst/>
              </a:prstGeom>
            </p:spPr>
          </p:pic>
          <p:sp>
            <p:nvSpPr>
              <p:cNvPr id="22" name="TextBox 21">
                <a:extLst>
                  <a:ext uri="{FF2B5EF4-FFF2-40B4-BE49-F238E27FC236}">
                    <a16:creationId xmlns:a16="http://schemas.microsoft.com/office/drawing/2014/main" id="{176347E9-CE1C-5E57-B2E0-43460618904C}"/>
                  </a:ext>
                </a:extLst>
              </p:cNvPr>
              <p:cNvSpPr txBox="1"/>
              <p:nvPr/>
            </p:nvSpPr>
            <p:spPr>
              <a:xfrm>
                <a:off x="7329632" y="3014830"/>
                <a:ext cx="930442" cy="830997"/>
              </a:xfrm>
              <a:prstGeom prst="rect">
                <a:avLst/>
              </a:prstGeom>
            </p:spPr>
            <p:txBody>
              <a:bodyPr wrap="square" lIns="0" rIns="0" rtlCol="0">
                <a:spAutoFit/>
              </a:bodyPr>
              <a:lstStyle/>
              <a:p>
                <a:pPr marL="0" indent="0" algn="l">
                  <a:buNone/>
                </a:pPr>
                <a:r>
                  <a:rPr lang="en-US" sz="4800" b="1">
                    <a:solidFill>
                      <a:schemeClr val="bg1"/>
                    </a:solidFill>
                  </a:rPr>
                  <a:t>W</a:t>
                </a:r>
              </a:p>
            </p:txBody>
          </p:sp>
        </p:grpSp>
        <p:grpSp>
          <p:nvGrpSpPr>
            <p:cNvPr id="10" name="Group 9">
              <a:extLst>
                <a:ext uri="{FF2B5EF4-FFF2-40B4-BE49-F238E27FC236}">
                  <a16:creationId xmlns:a16="http://schemas.microsoft.com/office/drawing/2014/main" id="{FF1CDEC0-EEFE-1206-F46B-B442459C7E1C}"/>
                </a:ext>
              </a:extLst>
            </p:cNvPr>
            <p:cNvGrpSpPr/>
            <p:nvPr/>
          </p:nvGrpSpPr>
          <p:grpSpPr>
            <a:xfrm>
              <a:off x="5409469" y="4082800"/>
              <a:ext cx="1841107" cy="1682345"/>
              <a:chOff x="5409469" y="4082800"/>
              <a:chExt cx="1841107" cy="1682345"/>
            </a:xfrm>
          </p:grpSpPr>
          <p:pic>
            <p:nvPicPr>
              <p:cNvPr id="20" name="Graphic 19">
                <a:extLst>
                  <a:ext uri="{FF2B5EF4-FFF2-40B4-BE49-F238E27FC236}">
                    <a16:creationId xmlns:a16="http://schemas.microsoft.com/office/drawing/2014/main" id="{F36DA7F6-41A1-8726-96FB-02F8C6CEFEE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110" b="5773"/>
              <a:stretch/>
            </p:blipFill>
            <p:spPr>
              <a:xfrm flipV="1">
                <a:off x="5409469" y="4086279"/>
                <a:ext cx="1683979" cy="1678866"/>
              </a:xfrm>
              <a:prstGeom prst="rect">
                <a:avLst/>
              </a:prstGeom>
            </p:spPr>
          </p:pic>
          <p:sp>
            <p:nvSpPr>
              <p:cNvPr id="23" name="TextBox 22">
                <a:extLst>
                  <a:ext uri="{FF2B5EF4-FFF2-40B4-BE49-F238E27FC236}">
                    <a16:creationId xmlns:a16="http://schemas.microsoft.com/office/drawing/2014/main" id="{E0597C41-40CB-BC83-530B-5E656DE40901}"/>
                  </a:ext>
                </a:extLst>
              </p:cNvPr>
              <p:cNvSpPr txBox="1"/>
              <p:nvPr/>
            </p:nvSpPr>
            <p:spPr>
              <a:xfrm>
                <a:off x="6320136" y="4082800"/>
                <a:ext cx="930440" cy="830997"/>
              </a:xfrm>
              <a:prstGeom prst="rect">
                <a:avLst/>
              </a:prstGeom>
            </p:spPr>
            <p:txBody>
              <a:bodyPr wrap="square" lIns="0" rIns="0" rtlCol="0">
                <a:spAutoFit/>
              </a:bodyPr>
              <a:lstStyle/>
              <a:p>
                <a:pPr marL="0" indent="0" algn="l">
                  <a:buNone/>
                </a:pPr>
                <a:r>
                  <a:rPr lang="en-US" sz="4800" b="1">
                    <a:solidFill>
                      <a:schemeClr val="bg1"/>
                    </a:solidFill>
                  </a:rPr>
                  <a:t>O</a:t>
                </a:r>
              </a:p>
            </p:txBody>
          </p:sp>
        </p:grpSp>
        <p:grpSp>
          <p:nvGrpSpPr>
            <p:cNvPr id="11" name="Group 10">
              <a:extLst>
                <a:ext uri="{FF2B5EF4-FFF2-40B4-BE49-F238E27FC236}">
                  <a16:creationId xmlns:a16="http://schemas.microsoft.com/office/drawing/2014/main" id="{FD5C90EC-1DF7-586A-4437-4A45465FEAB2}"/>
                </a:ext>
              </a:extLst>
            </p:cNvPr>
            <p:cNvGrpSpPr/>
            <p:nvPr/>
          </p:nvGrpSpPr>
          <p:grpSpPr>
            <a:xfrm>
              <a:off x="7136517" y="4086279"/>
              <a:ext cx="1683979" cy="1678866"/>
              <a:chOff x="7136517" y="4086279"/>
              <a:chExt cx="1683979" cy="1678866"/>
            </a:xfrm>
          </p:grpSpPr>
          <p:pic>
            <p:nvPicPr>
              <p:cNvPr id="21" name="Graphic 20">
                <a:extLst>
                  <a:ext uri="{FF2B5EF4-FFF2-40B4-BE49-F238E27FC236}">
                    <a16:creationId xmlns:a16="http://schemas.microsoft.com/office/drawing/2014/main" id="{E9DD2CF5-A67A-744B-0458-9E9FB6879B0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110" b="5773"/>
              <a:stretch/>
            </p:blipFill>
            <p:spPr>
              <a:xfrm flipH="1" flipV="1">
                <a:off x="7136517" y="4086279"/>
                <a:ext cx="1683979" cy="1678866"/>
              </a:xfrm>
              <a:prstGeom prst="rect">
                <a:avLst/>
              </a:prstGeom>
            </p:spPr>
          </p:pic>
          <p:sp>
            <p:nvSpPr>
              <p:cNvPr id="24" name="TextBox 23">
                <a:extLst>
                  <a:ext uri="{FF2B5EF4-FFF2-40B4-BE49-F238E27FC236}">
                    <a16:creationId xmlns:a16="http://schemas.microsoft.com/office/drawing/2014/main" id="{88EA1562-7750-7C11-D068-DF922885F7F0}"/>
                  </a:ext>
                </a:extLst>
              </p:cNvPr>
              <p:cNvSpPr txBox="1"/>
              <p:nvPr/>
            </p:nvSpPr>
            <p:spPr>
              <a:xfrm>
                <a:off x="7444996" y="4093022"/>
                <a:ext cx="930442" cy="830997"/>
              </a:xfrm>
              <a:prstGeom prst="rect">
                <a:avLst/>
              </a:prstGeom>
            </p:spPr>
            <p:txBody>
              <a:bodyPr wrap="square" lIns="0" rIns="0" rtlCol="0">
                <a:spAutoFit/>
              </a:bodyPr>
              <a:lstStyle/>
              <a:p>
                <a:pPr marL="0" indent="0" algn="l">
                  <a:buNone/>
                </a:pPr>
                <a:r>
                  <a:rPr lang="en-US" sz="4800" b="1">
                    <a:solidFill>
                      <a:schemeClr val="bg1"/>
                    </a:solidFill>
                  </a:rPr>
                  <a:t>T</a:t>
                </a:r>
              </a:p>
            </p:txBody>
          </p:sp>
        </p:grpSp>
      </p:grpSp>
      <p:sp>
        <p:nvSpPr>
          <p:cNvPr id="26" name="TextBox 25">
            <a:extLst>
              <a:ext uri="{FF2B5EF4-FFF2-40B4-BE49-F238E27FC236}">
                <a16:creationId xmlns:a16="http://schemas.microsoft.com/office/drawing/2014/main" id="{84F583B5-1D77-CB2C-F536-DD9CEB891F71}"/>
              </a:ext>
            </a:extLst>
          </p:cNvPr>
          <p:cNvSpPr txBox="1"/>
          <p:nvPr/>
        </p:nvSpPr>
        <p:spPr>
          <a:xfrm>
            <a:off x="4499194" y="2264454"/>
            <a:ext cx="2151533" cy="430887"/>
          </a:xfrm>
          <a:prstGeom prst="rect">
            <a:avLst/>
          </a:prstGeom>
        </p:spPr>
        <p:txBody>
          <a:bodyPr wrap="square" lIns="0" rIns="0" rtlCol="0">
            <a:spAutoFit/>
          </a:bodyPr>
          <a:lstStyle/>
          <a:p>
            <a:pPr marL="285750" indent="-285750" algn="l">
              <a:buFont typeface="Arial" panose="020B0604020202020204" pitchFamily="34" charset="0"/>
              <a:buChar char="•"/>
            </a:pPr>
            <a:r>
              <a:rPr lang="en-US" sz="1100"/>
              <a:t>Insert text here</a:t>
            </a:r>
          </a:p>
          <a:p>
            <a:pPr marL="285750" indent="-285750" algn="l">
              <a:buFont typeface="Arial" panose="020B0604020202020204" pitchFamily="34" charset="0"/>
              <a:buChar char="•"/>
            </a:pPr>
            <a:r>
              <a:rPr lang="en-US" sz="1100"/>
              <a:t>Insert text here</a:t>
            </a:r>
          </a:p>
        </p:txBody>
      </p:sp>
      <p:sp>
        <p:nvSpPr>
          <p:cNvPr id="27" name="TextBox 26">
            <a:extLst>
              <a:ext uri="{FF2B5EF4-FFF2-40B4-BE49-F238E27FC236}">
                <a16:creationId xmlns:a16="http://schemas.microsoft.com/office/drawing/2014/main" id="{493B4640-BE62-17AE-8450-D21787D03BCC}"/>
              </a:ext>
            </a:extLst>
          </p:cNvPr>
          <p:cNvSpPr txBox="1"/>
          <p:nvPr/>
        </p:nvSpPr>
        <p:spPr>
          <a:xfrm>
            <a:off x="4499194" y="4257728"/>
            <a:ext cx="2104806" cy="430887"/>
          </a:xfrm>
          <a:prstGeom prst="rect">
            <a:avLst/>
          </a:prstGeom>
        </p:spPr>
        <p:txBody>
          <a:bodyPr wrap="square" lIns="0" rIns="0" rtlCol="0">
            <a:spAutoFit/>
          </a:bodyPr>
          <a:lstStyle/>
          <a:p>
            <a:pPr marL="285750" indent="-285750" algn="l">
              <a:buFont typeface="Arial" panose="020B0604020202020204" pitchFamily="34" charset="0"/>
              <a:buChar char="•"/>
            </a:pPr>
            <a:r>
              <a:rPr lang="en-US" sz="1100"/>
              <a:t>Insert text here</a:t>
            </a:r>
          </a:p>
          <a:p>
            <a:pPr marL="285750" indent="-285750" algn="l">
              <a:buFont typeface="Arial" panose="020B0604020202020204" pitchFamily="34" charset="0"/>
              <a:buChar char="•"/>
            </a:pPr>
            <a:r>
              <a:rPr lang="en-US" sz="1100"/>
              <a:t>Insert text here</a:t>
            </a:r>
          </a:p>
        </p:txBody>
      </p:sp>
      <p:sp>
        <p:nvSpPr>
          <p:cNvPr id="30" name="TextBox 29">
            <a:extLst>
              <a:ext uri="{FF2B5EF4-FFF2-40B4-BE49-F238E27FC236}">
                <a16:creationId xmlns:a16="http://schemas.microsoft.com/office/drawing/2014/main" id="{719A57E8-EA6B-1DE8-956F-2017EBF11155}"/>
              </a:ext>
            </a:extLst>
          </p:cNvPr>
          <p:cNvSpPr txBox="1"/>
          <p:nvPr/>
        </p:nvSpPr>
        <p:spPr>
          <a:xfrm>
            <a:off x="9881975" y="1806551"/>
            <a:ext cx="1762337" cy="338554"/>
          </a:xfrm>
          <a:prstGeom prst="rect">
            <a:avLst/>
          </a:prstGeom>
        </p:spPr>
        <p:txBody>
          <a:bodyPr wrap="square" lIns="0" rIns="0" rtlCol="0">
            <a:spAutoFit/>
          </a:bodyPr>
          <a:lstStyle/>
          <a:p>
            <a:pPr marL="0" indent="0" algn="r">
              <a:buNone/>
            </a:pPr>
            <a:r>
              <a:rPr lang="en-US" sz="1600" b="1"/>
              <a:t>Weaknesses</a:t>
            </a:r>
            <a:endParaRPr lang="en-US"/>
          </a:p>
        </p:txBody>
      </p:sp>
      <p:sp>
        <p:nvSpPr>
          <p:cNvPr id="31" name="TextBox 30">
            <a:extLst>
              <a:ext uri="{FF2B5EF4-FFF2-40B4-BE49-F238E27FC236}">
                <a16:creationId xmlns:a16="http://schemas.microsoft.com/office/drawing/2014/main" id="{18F4647B-0FE8-34B4-A9BD-DEA9C20AB036}"/>
              </a:ext>
            </a:extLst>
          </p:cNvPr>
          <p:cNvSpPr txBox="1"/>
          <p:nvPr/>
        </p:nvSpPr>
        <p:spPr>
          <a:xfrm>
            <a:off x="9599614" y="4215282"/>
            <a:ext cx="2174570" cy="430887"/>
          </a:xfrm>
          <a:prstGeom prst="rect">
            <a:avLst/>
          </a:prstGeom>
        </p:spPr>
        <p:txBody>
          <a:bodyPr wrap="square" lIns="0" rIns="0" rtlCol="0">
            <a:spAutoFit/>
          </a:bodyPr>
          <a:lstStyle/>
          <a:p>
            <a:pPr marL="285750" indent="-285750" algn="l">
              <a:buFont typeface="Arial" panose="020B0604020202020204" pitchFamily="34" charset="0"/>
              <a:buChar char="•"/>
            </a:pPr>
            <a:r>
              <a:rPr lang="en-US" sz="1100"/>
              <a:t>Insert text here</a:t>
            </a:r>
          </a:p>
          <a:p>
            <a:pPr marL="285750" indent="-285750" algn="l">
              <a:buFont typeface="Arial" panose="020B0604020202020204" pitchFamily="34" charset="0"/>
              <a:buChar char="•"/>
            </a:pPr>
            <a:r>
              <a:rPr lang="en-US" sz="1100"/>
              <a:t>Insert text here</a:t>
            </a:r>
          </a:p>
        </p:txBody>
      </p:sp>
      <p:sp>
        <p:nvSpPr>
          <p:cNvPr id="14" name="TextBox 13">
            <a:extLst>
              <a:ext uri="{FF2B5EF4-FFF2-40B4-BE49-F238E27FC236}">
                <a16:creationId xmlns:a16="http://schemas.microsoft.com/office/drawing/2014/main" id="{142AD7C7-C7BD-F92A-FB02-EAA2A02EAED9}"/>
              </a:ext>
            </a:extLst>
          </p:cNvPr>
          <p:cNvSpPr txBox="1"/>
          <p:nvPr/>
        </p:nvSpPr>
        <p:spPr>
          <a:xfrm>
            <a:off x="9585291" y="2264454"/>
            <a:ext cx="2270708" cy="430887"/>
          </a:xfrm>
          <a:prstGeom prst="rect">
            <a:avLst/>
          </a:prstGeom>
        </p:spPr>
        <p:txBody>
          <a:bodyPr wrap="square" lIns="0" rIns="0" rtlCol="0">
            <a:spAutoFit/>
          </a:bodyPr>
          <a:lstStyle/>
          <a:p>
            <a:pPr marL="285750" indent="-285750" algn="l">
              <a:buFont typeface="Arial" panose="020B0604020202020204" pitchFamily="34" charset="0"/>
              <a:buChar char="•"/>
            </a:pPr>
            <a:r>
              <a:rPr lang="en-US" sz="1100"/>
              <a:t>Insert text here</a:t>
            </a:r>
          </a:p>
          <a:p>
            <a:pPr marL="285750" indent="-285750" algn="l">
              <a:buFont typeface="Arial" panose="020B0604020202020204" pitchFamily="34" charset="0"/>
              <a:buChar char="•"/>
            </a:pPr>
            <a:r>
              <a:rPr lang="en-US" sz="1100"/>
              <a:t>Insert text here</a:t>
            </a:r>
          </a:p>
        </p:txBody>
      </p:sp>
      <p:sp>
        <p:nvSpPr>
          <p:cNvPr id="15" name="TextBox 14">
            <a:extLst>
              <a:ext uri="{FF2B5EF4-FFF2-40B4-BE49-F238E27FC236}">
                <a16:creationId xmlns:a16="http://schemas.microsoft.com/office/drawing/2014/main" id="{A2EFBE0A-25BA-EAA5-7F3E-A1B9A6FCBCB2}"/>
              </a:ext>
            </a:extLst>
          </p:cNvPr>
          <p:cNvSpPr txBox="1"/>
          <p:nvPr/>
        </p:nvSpPr>
        <p:spPr>
          <a:xfrm>
            <a:off x="9666488" y="6020942"/>
            <a:ext cx="1909179" cy="338554"/>
          </a:xfrm>
          <a:prstGeom prst="rect">
            <a:avLst/>
          </a:prstGeom>
        </p:spPr>
        <p:txBody>
          <a:bodyPr wrap="square" lIns="0" rIns="0" rtlCol="0">
            <a:spAutoFit/>
          </a:bodyPr>
          <a:lstStyle/>
          <a:p>
            <a:pPr marL="0" indent="0" algn="r">
              <a:buNone/>
            </a:pPr>
            <a:r>
              <a:rPr lang="en-US" sz="1600" b="1"/>
              <a:t>Threats</a:t>
            </a:r>
            <a:endParaRPr lang="en-US" sz="1200"/>
          </a:p>
        </p:txBody>
      </p:sp>
      <p:sp>
        <p:nvSpPr>
          <p:cNvPr id="17" name="TextBox 16">
            <a:extLst>
              <a:ext uri="{FF2B5EF4-FFF2-40B4-BE49-F238E27FC236}">
                <a16:creationId xmlns:a16="http://schemas.microsoft.com/office/drawing/2014/main" id="{EA5FFFB5-6B75-F42E-1B4D-3A47C4DD96D1}"/>
              </a:ext>
            </a:extLst>
          </p:cNvPr>
          <p:cNvSpPr txBox="1"/>
          <p:nvPr/>
        </p:nvSpPr>
        <p:spPr>
          <a:xfrm>
            <a:off x="4538504" y="5985726"/>
            <a:ext cx="1909179" cy="338554"/>
          </a:xfrm>
          <a:prstGeom prst="rect">
            <a:avLst/>
          </a:prstGeom>
        </p:spPr>
        <p:txBody>
          <a:bodyPr wrap="square" lIns="0" rIns="0" rtlCol="0">
            <a:spAutoFit/>
          </a:bodyPr>
          <a:lstStyle/>
          <a:p>
            <a:pPr marL="0" indent="0" algn="l">
              <a:buNone/>
            </a:pPr>
            <a:r>
              <a:rPr lang="en-US" sz="1600" b="1"/>
              <a:t>Opportunities</a:t>
            </a:r>
          </a:p>
        </p:txBody>
      </p:sp>
      <p:sp>
        <p:nvSpPr>
          <p:cNvPr id="32" name="TextBox 31">
            <a:extLst>
              <a:ext uri="{FF2B5EF4-FFF2-40B4-BE49-F238E27FC236}">
                <a16:creationId xmlns:a16="http://schemas.microsoft.com/office/drawing/2014/main" id="{BA36EF55-E51A-31AF-D041-2D6B595C55A5}"/>
              </a:ext>
            </a:extLst>
          </p:cNvPr>
          <p:cNvSpPr txBox="1"/>
          <p:nvPr/>
        </p:nvSpPr>
        <p:spPr>
          <a:xfrm>
            <a:off x="4436775" y="1806551"/>
            <a:ext cx="1909179" cy="338554"/>
          </a:xfrm>
          <a:prstGeom prst="rect">
            <a:avLst/>
          </a:prstGeom>
        </p:spPr>
        <p:txBody>
          <a:bodyPr wrap="square" lIns="0" rIns="0" rtlCol="0">
            <a:spAutoFit/>
          </a:bodyPr>
          <a:lstStyle/>
          <a:p>
            <a:pPr marL="0" indent="0" algn="l">
              <a:buNone/>
            </a:pPr>
            <a:r>
              <a:rPr lang="en-US" sz="1600" b="1"/>
              <a:t>Strengths</a:t>
            </a:r>
          </a:p>
        </p:txBody>
      </p:sp>
      <p:grpSp>
        <p:nvGrpSpPr>
          <p:cNvPr id="52" name="Group 51">
            <a:extLst>
              <a:ext uri="{FF2B5EF4-FFF2-40B4-BE49-F238E27FC236}">
                <a16:creationId xmlns:a16="http://schemas.microsoft.com/office/drawing/2014/main" id="{86058CF8-BA3B-9948-D591-519300C0F1D5}"/>
              </a:ext>
            </a:extLst>
          </p:cNvPr>
          <p:cNvGrpSpPr/>
          <p:nvPr/>
        </p:nvGrpSpPr>
        <p:grpSpPr>
          <a:xfrm flipV="1">
            <a:off x="4538504" y="5240092"/>
            <a:ext cx="3133883" cy="721920"/>
            <a:chOff x="4436775" y="2145105"/>
            <a:chExt cx="3235612" cy="721920"/>
          </a:xfrm>
        </p:grpSpPr>
        <p:cxnSp>
          <p:nvCxnSpPr>
            <p:cNvPr id="53" name="Straight Connector 52">
              <a:extLst>
                <a:ext uri="{FF2B5EF4-FFF2-40B4-BE49-F238E27FC236}">
                  <a16:creationId xmlns:a16="http://schemas.microsoft.com/office/drawing/2014/main" id="{C4DD058B-6605-A3AD-FAEB-55AC8CF3B5A8}"/>
                </a:ext>
              </a:extLst>
            </p:cNvPr>
            <p:cNvCxnSpPr>
              <a:cxnSpLocks/>
            </p:cNvCxnSpPr>
            <p:nvPr/>
          </p:nvCxnSpPr>
          <p:spPr>
            <a:xfrm>
              <a:off x="4436775" y="2145105"/>
              <a:ext cx="2757311"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4" name="Straight Connector 53">
              <a:extLst>
                <a:ext uri="{FF2B5EF4-FFF2-40B4-BE49-F238E27FC236}">
                  <a16:creationId xmlns:a16="http://schemas.microsoft.com/office/drawing/2014/main" id="{B2324115-643C-2C31-FD8A-FCB6B4CCDB44}"/>
                </a:ext>
              </a:extLst>
            </p:cNvPr>
            <p:cNvCxnSpPr>
              <a:cxnSpLocks/>
            </p:cNvCxnSpPr>
            <p:nvPr/>
          </p:nvCxnSpPr>
          <p:spPr>
            <a:xfrm>
              <a:off x="7194086" y="2145105"/>
              <a:ext cx="478301" cy="721920"/>
            </a:xfrm>
            <a:prstGeom prst="line">
              <a:avLst/>
            </a:prstGeom>
            <a:ln/>
          </p:spPr>
          <p:style>
            <a:lnRef idx="1">
              <a:schemeClr val="accent3"/>
            </a:lnRef>
            <a:fillRef idx="0">
              <a:schemeClr val="accent3"/>
            </a:fillRef>
            <a:effectRef idx="0">
              <a:schemeClr val="accent3"/>
            </a:effectRef>
            <a:fontRef idx="minor">
              <a:schemeClr val="tx1"/>
            </a:fontRef>
          </p:style>
        </p:cxnSp>
      </p:grpSp>
      <p:grpSp>
        <p:nvGrpSpPr>
          <p:cNvPr id="55" name="Group 54">
            <a:extLst>
              <a:ext uri="{FF2B5EF4-FFF2-40B4-BE49-F238E27FC236}">
                <a16:creationId xmlns:a16="http://schemas.microsoft.com/office/drawing/2014/main" id="{42F84FAA-E799-1065-4F45-9607E077C891}"/>
              </a:ext>
            </a:extLst>
          </p:cNvPr>
          <p:cNvGrpSpPr/>
          <p:nvPr/>
        </p:nvGrpSpPr>
        <p:grpSpPr>
          <a:xfrm flipH="1" flipV="1">
            <a:off x="8413790" y="5265093"/>
            <a:ext cx="3133883" cy="721920"/>
            <a:chOff x="4436775" y="2145105"/>
            <a:chExt cx="3235612" cy="721920"/>
          </a:xfrm>
        </p:grpSpPr>
        <p:cxnSp>
          <p:nvCxnSpPr>
            <p:cNvPr id="56" name="Straight Connector 55">
              <a:extLst>
                <a:ext uri="{FF2B5EF4-FFF2-40B4-BE49-F238E27FC236}">
                  <a16:creationId xmlns:a16="http://schemas.microsoft.com/office/drawing/2014/main" id="{4099D016-19D5-FE77-3BA8-9CE0D042F86D}"/>
                </a:ext>
              </a:extLst>
            </p:cNvPr>
            <p:cNvCxnSpPr>
              <a:cxnSpLocks/>
            </p:cNvCxnSpPr>
            <p:nvPr/>
          </p:nvCxnSpPr>
          <p:spPr>
            <a:xfrm>
              <a:off x="4436775" y="2145105"/>
              <a:ext cx="2757311" cy="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7" name="Straight Connector 56">
              <a:extLst>
                <a:ext uri="{FF2B5EF4-FFF2-40B4-BE49-F238E27FC236}">
                  <a16:creationId xmlns:a16="http://schemas.microsoft.com/office/drawing/2014/main" id="{57DB1A41-0EF4-2EBF-47C5-84B84BF3304E}"/>
                </a:ext>
              </a:extLst>
            </p:cNvPr>
            <p:cNvCxnSpPr>
              <a:cxnSpLocks/>
            </p:cNvCxnSpPr>
            <p:nvPr/>
          </p:nvCxnSpPr>
          <p:spPr>
            <a:xfrm>
              <a:off x="7194086" y="2145105"/>
              <a:ext cx="478301" cy="721920"/>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58" name="Text Placeholder 4">
            <a:extLst>
              <a:ext uri="{FF2B5EF4-FFF2-40B4-BE49-F238E27FC236}">
                <a16:creationId xmlns:a16="http://schemas.microsoft.com/office/drawing/2014/main" id="{270A7286-EE40-0D91-F11A-77A625830A6A}"/>
              </a:ext>
            </a:extLst>
          </p:cNvPr>
          <p:cNvSpPr txBox="1">
            <a:spLocks/>
          </p:cNvSpPr>
          <p:nvPr/>
        </p:nvSpPr>
        <p:spPr>
          <a:xfrm>
            <a:off x="335999" y="1759484"/>
            <a:ext cx="3169432" cy="40011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spcAft>
                <a:spcPts val="600"/>
              </a:spcAft>
              <a:buFontTx/>
              <a:buNone/>
              <a:defRPr lang="en-US" sz="1600" b="0" kern="1200" baseline="0" dirty="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0"/>
              </a:spcAft>
              <a:buClr>
                <a:schemeClr val="tx1"/>
              </a:buClr>
              <a:buFontTx/>
              <a:buNone/>
              <a:defRPr lang="en-US" sz="1600" kern="1200">
                <a:solidFill>
                  <a:schemeClr val="bg1"/>
                </a:solidFill>
                <a:latin typeface="+mn-lt"/>
                <a:ea typeface="+mn-ea"/>
                <a:cs typeface="+mn-cs"/>
              </a:defRPr>
            </a:lvl2pPr>
            <a:lvl3pPr marL="914400" indent="0" algn="l" defTabSz="914400" rtl="0" eaLnBrk="1" latinLnBrk="0" hangingPunct="1">
              <a:lnSpc>
                <a:spcPct val="100000"/>
              </a:lnSpc>
              <a:spcBef>
                <a:spcPts val="500"/>
              </a:spcBef>
              <a:buFontTx/>
              <a:buNone/>
              <a:defRPr sz="2000" kern="1200">
                <a:solidFill>
                  <a:schemeClr val="bg1"/>
                </a:solidFill>
                <a:latin typeface="+mn-lt"/>
                <a:ea typeface="+mn-ea"/>
                <a:cs typeface="+mn-cs"/>
              </a:defRPr>
            </a:lvl3pPr>
            <a:lvl4pPr marL="1371600" indent="0" algn="l" defTabSz="914400" rtl="0" eaLnBrk="1" latinLnBrk="0" hangingPunct="1">
              <a:lnSpc>
                <a:spcPct val="100000"/>
              </a:lnSpc>
              <a:spcBef>
                <a:spcPts val="0"/>
              </a:spcBef>
              <a:spcAft>
                <a:spcPts val="600"/>
              </a:spcAft>
              <a:buFontTx/>
              <a:buNone/>
              <a:defRPr sz="1600" kern="1200">
                <a:solidFill>
                  <a:schemeClr val="bg1"/>
                </a:solidFill>
                <a:latin typeface="Founders Grotesk" panose="020B0503030202060203" pitchFamily="34" charset="0"/>
                <a:ea typeface="+mn-ea"/>
                <a:cs typeface="+mn-cs"/>
              </a:defRPr>
            </a:lvl4pPr>
            <a:lvl5pPr marL="1828800" indent="0" algn="l" defTabSz="914400" rtl="0" eaLnBrk="1" latinLnBrk="0" hangingPunct="1">
              <a:lnSpc>
                <a:spcPct val="100000"/>
              </a:lnSpc>
              <a:spcBef>
                <a:spcPts val="500"/>
              </a:spcBef>
              <a:buFontTx/>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b="1">
                <a:highlight>
                  <a:srgbClr val="FFFFFF"/>
                </a:highlight>
                <a:cs typeface="Calibri"/>
              </a:rPr>
              <a:t>Here are some examples of the type of information that should be shared:</a:t>
            </a:r>
          </a:p>
        </p:txBody>
      </p:sp>
      <p:sp>
        <p:nvSpPr>
          <p:cNvPr id="59" name="TextBox 58">
            <a:extLst>
              <a:ext uri="{FF2B5EF4-FFF2-40B4-BE49-F238E27FC236}">
                <a16:creationId xmlns:a16="http://schemas.microsoft.com/office/drawing/2014/main" id="{11049AB0-B48A-04A5-15D0-35683A39D3A4}"/>
              </a:ext>
            </a:extLst>
          </p:cNvPr>
          <p:cNvSpPr txBox="1"/>
          <p:nvPr/>
        </p:nvSpPr>
        <p:spPr>
          <a:xfrm flipH="1">
            <a:off x="335999" y="2312585"/>
            <a:ext cx="2611688" cy="3631763"/>
          </a:xfrm>
          <a:prstGeom prst="rect">
            <a:avLst/>
          </a:prstGeom>
          <a:noFill/>
        </p:spPr>
        <p:txBody>
          <a:bodyPr wrap="square" lIns="0" tIns="0" rIns="0" bIns="0" numCol="1" rtlCol="0">
            <a:noAutofit/>
          </a:bodyPr>
          <a:lstStyle/>
          <a:p>
            <a:pPr marL="61913" lvl="1" indent="-61913">
              <a:spcAft>
                <a:spcPts val="600"/>
              </a:spcAft>
            </a:pPr>
            <a:r>
              <a:rPr lang="en-US" sz="1000" b="1">
                <a:solidFill>
                  <a:schemeClr val="accent3">
                    <a:lumMod val="75000"/>
                  </a:schemeClr>
                </a:solidFill>
                <a:cs typeface="Calibri"/>
              </a:rPr>
              <a:t>Strengths:</a:t>
            </a:r>
          </a:p>
          <a:p>
            <a:pPr marL="61913" lvl="1" indent="-61913">
              <a:spcAft>
                <a:spcPts val="600"/>
              </a:spcAft>
              <a:buFont typeface="Arial" panose="020B0604020202020204" pitchFamily="34" charset="0"/>
              <a:buChar char="•"/>
            </a:pPr>
            <a:r>
              <a:rPr lang="en-US" sz="1000">
                <a:solidFill>
                  <a:schemeClr val="accent3">
                    <a:lumMod val="75000"/>
                  </a:schemeClr>
                </a:solidFill>
                <a:cs typeface="Calibri"/>
              </a:rPr>
              <a:t>Personal experience.</a:t>
            </a:r>
          </a:p>
          <a:p>
            <a:pPr marL="61913" lvl="1" indent="-61913">
              <a:spcAft>
                <a:spcPts val="600"/>
              </a:spcAft>
              <a:buFont typeface="Arial" panose="020B0604020202020204" pitchFamily="34" charset="0"/>
              <a:buChar char="•"/>
            </a:pPr>
            <a:r>
              <a:rPr lang="en-US" sz="1000">
                <a:solidFill>
                  <a:schemeClr val="accent3">
                    <a:lumMod val="75000"/>
                  </a:schemeClr>
                </a:solidFill>
                <a:cs typeface="Calibri"/>
              </a:rPr>
              <a:t>Connections in community.</a:t>
            </a:r>
          </a:p>
          <a:p>
            <a:pPr marL="61913" lvl="1" indent="-61913">
              <a:spcAft>
                <a:spcPts val="600"/>
              </a:spcAft>
            </a:pPr>
            <a:r>
              <a:rPr lang="en-US" sz="1000" b="1">
                <a:solidFill>
                  <a:schemeClr val="accent3">
                    <a:lumMod val="75000"/>
                  </a:schemeClr>
                </a:solidFill>
                <a:cs typeface="Calibri"/>
              </a:rPr>
              <a:t>Weaknesses:</a:t>
            </a:r>
          </a:p>
          <a:p>
            <a:pPr marL="61913" lvl="1" indent="-61913">
              <a:spcAft>
                <a:spcPts val="600"/>
              </a:spcAft>
              <a:buFont typeface="Arial" panose="020B0604020202020204" pitchFamily="34" charset="0"/>
              <a:buChar char="•"/>
            </a:pPr>
            <a:r>
              <a:rPr lang="en-US" sz="1000">
                <a:solidFill>
                  <a:schemeClr val="accent3">
                    <a:lumMod val="75000"/>
                  </a:schemeClr>
                </a:solidFill>
                <a:cs typeface="Calibri"/>
              </a:rPr>
              <a:t>New business without a reputation.</a:t>
            </a:r>
          </a:p>
          <a:p>
            <a:pPr marL="61913" lvl="1" indent="-61913">
              <a:spcAft>
                <a:spcPts val="600"/>
              </a:spcAft>
              <a:buFont typeface="Arial" panose="020B0604020202020204" pitchFamily="34" charset="0"/>
              <a:buChar char="•"/>
            </a:pPr>
            <a:r>
              <a:rPr lang="en-US" sz="1000">
                <a:solidFill>
                  <a:schemeClr val="accent3">
                    <a:lumMod val="75000"/>
                  </a:schemeClr>
                </a:solidFill>
                <a:cs typeface="Calibri"/>
              </a:rPr>
              <a:t>Lacking funds for proper promotion.</a:t>
            </a:r>
          </a:p>
          <a:p>
            <a:pPr marL="61913" lvl="1" indent="-61913">
              <a:spcAft>
                <a:spcPts val="600"/>
              </a:spcAft>
            </a:pPr>
            <a:r>
              <a:rPr lang="en-US" sz="1000" b="1">
                <a:solidFill>
                  <a:schemeClr val="accent3">
                    <a:lumMod val="75000"/>
                  </a:schemeClr>
                </a:solidFill>
                <a:cs typeface="Calibri"/>
              </a:rPr>
              <a:t>Opportunities:</a:t>
            </a:r>
          </a:p>
          <a:p>
            <a:pPr marL="61913" lvl="1" indent="-61913">
              <a:spcAft>
                <a:spcPts val="600"/>
              </a:spcAft>
              <a:buFont typeface="Arial" panose="020B0604020202020204" pitchFamily="34" charset="0"/>
              <a:buChar char="•"/>
            </a:pPr>
            <a:r>
              <a:rPr lang="en-US" sz="1000">
                <a:solidFill>
                  <a:schemeClr val="accent3">
                    <a:lumMod val="75000"/>
                  </a:schemeClr>
                </a:solidFill>
                <a:cs typeface="Calibri"/>
              </a:rPr>
              <a:t>Residents in region are turning to remodeling rather than buying new homes.</a:t>
            </a:r>
          </a:p>
          <a:p>
            <a:pPr marL="61913" lvl="1" indent="-61913">
              <a:spcAft>
                <a:spcPts val="600"/>
              </a:spcAft>
              <a:buFont typeface="Arial" panose="020B0604020202020204" pitchFamily="34" charset="0"/>
              <a:buChar char="•"/>
            </a:pPr>
            <a:r>
              <a:rPr lang="en-US" sz="1000">
                <a:solidFill>
                  <a:schemeClr val="accent3">
                    <a:lumMod val="75000"/>
                  </a:schemeClr>
                </a:solidFill>
                <a:cs typeface="Calibri"/>
              </a:rPr>
              <a:t>Many former offices in region are converting to residential spaces.</a:t>
            </a:r>
          </a:p>
          <a:p>
            <a:pPr marL="61913" lvl="1" indent="-61913">
              <a:spcAft>
                <a:spcPts val="600"/>
              </a:spcAft>
            </a:pPr>
            <a:r>
              <a:rPr lang="en-US" sz="1000" b="1">
                <a:solidFill>
                  <a:schemeClr val="accent3">
                    <a:lumMod val="75000"/>
                  </a:schemeClr>
                </a:solidFill>
                <a:cs typeface="Calibri"/>
              </a:rPr>
              <a:t>Threats:</a:t>
            </a:r>
          </a:p>
          <a:p>
            <a:pPr marL="61913" lvl="1" indent="-61913">
              <a:spcAft>
                <a:spcPts val="600"/>
              </a:spcAft>
              <a:buFont typeface="Arial" panose="020B0604020202020204" pitchFamily="34" charset="0"/>
              <a:buChar char="•"/>
            </a:pPr>
            <a:r>
              <a:rPr lang="en-US" sz="1000">
                <a:solidFill>
                  <a:schemeClr val="accent3">
                    <a:lumMod val="75000"/>
                  </a:schemeClr>
                </a:solidFill>
                <a:cs typeface="Calibri"/>
              </a:rPr>
              <a:t>Economic conditions.</a:t>
            </a:r>
          </a:p>
          <a:p>
            <a:pPr marL="61913" lvl="1" indent="-61913">
              <a:spcAft>
                <a:spcPts val="600"/>
              </a:spcAft>
              <a:buFont typeface="Arial" panose="020B0604020202020204" pitchFamily="34" charset="0"/>
              <a:buChar char="•"/>
            </a:pPr>
            <a:r>
              <a:rPr lang="en-US" sz="1000">
                <a:solidFill>
                  <a:schemeClr val="accent3">
                    <a:lumMod val="75000"/>
                  </a:schemeClr>
                </a:solidFill>
                <a:cs typeface="Calibri"/>
              </a:rPr>
              <a:t>Competition from more established design firms.</a:t>
            </a:r>
            <a:endParaRPr lang="en-US" sz="1000">
              <a:solidFill>
                <a:schemeClr val="accent3">
                  <a:lumMod val="75000"/>
                </a:schemeClr>
              </a:solidFill>
            </a:endParaRPr>
          </a:p>
          <a:p>
            <a:pPr lvl="1">
              <a:spcAft>
                <a:spcPts val="600"/>
              </a:spcAft>
            </a:pPr>
            <a:endParaRPr lang="en-US" sz="1000">
              <a:solidFill>
                <a:schemeClr val="accent3"/>
              </a:solidFill>
              <a:cs typeface="Calibri"/>
            </a:endParaRPr>
          </a:p>
        </p:txBody>
      </p:sp>
      <p:sp>
        <p:nvSpPr>
          <p:cNvPr id="6" name="Rectangle: Rounded Corners 5">
            <a:hlinkClick r:id="rId4" action="ppaction://hlinksldjump"/>
            <a:extLst>
              <a:ext uri="{FF2B5EF4-FFF2-40B4-BE49-F238E27FC236}">
                <a16:creationId xmlns:a16="http://schemas.microsoft.com/office/drawing/2014/main" id="{39E89AC1-CC19-6949-660E-7DADE73A6146}"/>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408209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A57A3-4FF1-FEBB-0921-3555E790C206}"/>
              </a:ext>
            </a:extLst>
          </p:cNvPr>
          <p:cNvSpPr>
            <a:spLocks noGrp="1"/>
          </p:cNvSpPr>
          <p:nvPr>
            <p:ph type="sldNum" sz="quarter" idx="4"/>
          </p:nvPr>
        </p:nvSpPr>
        <p:spPr/>
        <p:txBody>
          <a:bodyPr/>
          <a:lstStyle/>
          <a:p>
            <a:fld id="{AD771456-4B2F-43F4-BEA4-92D7039A6C4D}" type="slidenum">
              <a:rPr lang="en-US" smtClean="0"/>
              <a:pPr/>
              <a:t>9</a:t>
            </a:fld>
            <a:endParaRPr lang="en-US"/>
          </a:p>
        </p:txBody>
      </p:sp>
      <p:sp>
        <p:nvSpPr>
          <p:cNvPr id="5" name="Text Placeholder 4">
            <a:extLst>
              <a:ext uri="{FF2B5EF4-FFF2-40B4-BE49-F238E27FC236}">
                <a16:creationId xmlns:a16="http://schemas.microsoft.com/office/drawing/2014/main" id="{8A7E67C6-7DAF-6C29-9AF8-BB30168FAE78}"/>
              </a:ext>
            </a:extLst>
          </p:cNvPr>
          <p:cNvSpPr>
            <a:spLocks noGrp="1"/>
          </p:cNvSpPr>
          <p:nvPr>
            <p:ph type="body" sz="quarter" idx="27"/>
          </p:nvPr>
        </p:nvSpPr>
        <p:spPr>
          <a:xfrm>
            <a:off x="335999" y="1207466"/>
            <a:ext cx="7498490" cy="4370427"/>
          </a:xfrm>
        </p:spPr>
        <p:txBody>
          <a:bodyPr/>
          <a:lstStyle/>
          <a:p>
            <a:pPr marL="285750" indent="-285750">
              <a:buFont typeface="Arial" panose="020B0604020202020204" pitchFamily="34" charset="0"/>
              <a:buChar char="•"/>
            </a:pPr>
            <a:r>
              <a:rPr lang="en-US" sz="1400">
                <a:highlight>
                  <a:srgbClr val="FFFFFF"/>
                </a:highlight>
                <a:cs typeface="Calibri"/>
              </a:rPr>
              <a:t>Go into a little more detail on what you introduced in the industry overview page at the beginning. It’s okay to show off a little bit in this section: Let your audience know that you’re an expert when it comes to your market. </a:t>
            </a:r>
          </a:p>
          <a:p>
            <a:pPr marL="285750" indent="-2857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Provide more regionally specific information here:</a:t>
            </a:r>
          </a:p>
          <a:p>
            <a:pPr marL="742950" lvl="1" indent="-285750">
              <a:spcAft>
                <a:spcPts val="1200"/>
              </a:spcAft>
              <a:buClr>
                <a:schemeClr val="accent3">
                  <a:lumMod val="50000"/>
                </a:schemeClr>
              </a:buClr>
              <a:buSzPct val="50000"/>
              <a:buFont typeface="Arial" panose="020B0604020202020204" pitchFamily="34" charset="0"/>
              <a:buChar char="►"/>
            </a:pPr>
            <a:r>
              <a:rPr lang="en-US" sz="1400">
                <a:solidFill>
                  <a:schemeClr val="tx1"/>
                </a:solidFill>
              </a:rPr>
              <a:t>How many design firms are already in operation? </a:t>
            </a:r>
          </a:p>
          <a:p>
            <a:pPr marL="742950" lvl="1" indent="-285750">
              <a:spcAft>
                <a:spcPts val="1200"/>
              </a:spcAft>
              <a:buClr>
                <a:schemeClr val="accent3">
                  <a:lumMod val="50000"/>
                </a:schemeClr>
              </a:buClr>
              <a:buSzPct val="50000"/>
              <a:buFont typeface="Arial" panose="020B0604020202020204" pitchFamily="34" charset="0"/>
              <a:buChar char="►"/>
            </a:pPr>
            <a:r>
              <a:rPr lang="en-US" sz="1400">
                <a:solidFill>
                  <a:schemeClr val="tx1"/>
                </a:solidFill>
              </a:rPr>
              <a:t>How much money is being spent on interior design in the region?</a:t>
            </a:r>
          </a:p>
          <a:p>
            <a:pPr marL="742950" lvl="1" indent="-285750">
              <a:spcAft>
                <a:spcPts val="1200"/>
              </a:spcAft>
              <a:buClr>
                <a:schemeClr val="accent3">
                  <a:lumMod val="50000"/>
                </a:schemeClr>
              </a:buClr>
              <a:buSzPct val="50000"/>
              <a:buFont typeface="Arial" panose="020B0604020202020204" pitchFamily="34" charset="0"/>
              <a:buChar char="►"/>
            </a:pPr>
            <a:r>
              <a:rPr lang="en-US" sz="1400">
                <a:solidFill>
                  <a:schemeClr val="tx1"/>
                </a:solidFill>
              </a:rPr>
              <a:t>Identify key local opportunities.</a:t>
            </a:r>
          </a:p>
          <a:p>
            <a:pPr marL="171450" indent="-1714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Talk about current trends for interior designers and emphasize the importance of creativity when it comes to concepts. Again, NKBA is an excellent resource, especially if your business is going to focus on kitchen and bathrooms, but it’s not the only one. For any data you’re providing, ensure that the source is well-regarded and properly referenced.</a:t>
            </a:r>
          </a:p>
          <a:p>
            <a:pPr marL="171450" indent="-171450">
              <a:buFont typeface="Arial" panose="020B0604020202020204" pitchFamily="34" charset="0"/>
              <a:buChar char="•"/>
            </a:pPr>
            <a:endParaRPr lang="en-US" sz="1400">
              <a:highlight>
                <a:srgbClr val="FFFFFF"/>
              </a:highlight>
              <a:cs typeface="Calibri"/>
            </a:endParaRPr>
          </a:p>
          <a:p>
            <a:pPr marL="285750" indent="-285750">
              <a:buFont typeface="Arial" panose="020B0604020202020204" pitchFamily="34" charset="0"/>
              <a:buChar char="•"/>
            </a:pPr>
            <a:r>
              <a:rPr lang="en-US" sz="1400">
                <a:highlight>
                  <a:srgbClr val="FFFFFF"/>
                </a:highlight>
                <a:cs typeface="Calibri"/>
              </a:rPr>
              <a:t>For example, “According to NKBA, single-family rental homes are going to drive kitchen and bath remodeling spends in 2023.”</a:t>
            </a:r>
          </a:p>
        </p:txBody>
      </p:sp>
      <p:sp>
        <p:nvSpPr>
          <p:cNvPr id="3" name="Text Placeholder 13">
            <a:extLst>
              <a:ext uri="{FF2B5EF4-FFF2-40B4-BE49-F238E27FC236}">
                <a16:creationId xmlns:a16="http://schemas.microsoft.com/office/drawing/2014/main" id="{9729BD86-A3B9-7D27-0DA3-D3BF2F049040}"/>
              </a:ext>
            </a:extLst>
          </p:cNvPr>
          <p:cNvSpPr>
            <a:spLocks noGrp="1"/>
          </p:cNvSpPr>
          <p:nvPr>
            <p:ph type="body" sz="quarter" idx="14" hasCustomPrompt="1"/>
          </p:nvPr>
        </p:nvSpPr>
        <p:spPr>
          <a:xfrm>
            <a:off x="335999" y="457200"/>
            <a:ext cx="10976435" cy="430887"/>
          </a:xfrm>
          <a:prstGeom prst="rect">
            <a:avLst/>
          </a:prstGeom>
        </p:spPr>
        <p:txBody>
          <a:bodyPr wrap="square" lIns="0" tIns="0" rIns="0" bIns="0">
            <a:spAutoFit/>
          </a:bodyPr>
          <a:lstStyle>
            <a:lvl1pPr marL="0" indent="0">
              <a:lnSpc>
                <a:spcPct val="110000"/>
              </a:lnSpc>
              <a:spcBef>
                <a:spcPts val="0"/>
              </a:spcBef>
              <a:buFontTx/>
              <a:buNone/>
              <a:defRPr lang="en-US" sz="2800" kern="1200" baseline="0" dirty="0">
                <a:solidFill>
                  <a:schemeClr val="tx1"/>
                </a:solidFill>
                <a:latin typeface="+mn-lt"/>
                <a:ea typeface="+mn-ea"/>
                <a:cs typeface="+mn-cs"/>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a:lnSpc>
                <a:spcPct val="100000"/>
              </a:lnSpc>
            </a:pPr>
            <a:r>
              <a:rPr lang="en-US">
                <a:cs typeface="Calibri Light"/>
              </a:rPr>
              <a:t>Market Analysis</a:t>
            </a:r>
            <a:endParaRPr lang="en-US"/>
          </a:p>
        </p:txBody>
      </p:sp>
      <p:pic>
        <p:nvPicPr>
          <p:cNvPr id="4" name="Graphic 3">
            <a:extLst>
              <a:ext uri="{FF2B5EF4-FFF2-40B4-BE49-F238E27FC236}">
                <a16:creationId xmlns:a16="http://schemas.microsoft.com/office/drawing/2014/main" id="{179EAF71-15AE-347E-15E1-DD4D92DC4D2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6001"/>
          <a:stretch/>
        </p:blipFill>
        <p:spPr>
          <a:xfrm>
            <a:off x="8488826" y="0"/>
            <a:ext cx="3703174" cy="6858000"/>
          </a:xfrm>
          <a:prstGeom prst="rect">
            <a:avLst/>
          </a:prstGeom>
        </p:spPr>
      </p:pic>
      <p:grpSp>
        <p:nvGrpSpPr>
          <p:cNvPr id="8" name="Group 7">
            <a:extLst>
              <a:ext uri="{FF2B5EF4-FFF2-40B4-BE49-F238E27FC236}">
                <a16:creationId xmlns:a16="http://schemas.microsoft.com/office/drawing/2014/main" id="{DA7652F5-D230-B8BB-B4BA-FBD69AF93C65}"/>
              </a:ext>
            </a:extLst>
          </p:cNvPr>
          <p:cNvGrpSpPr/>
          <p:nvPr/>
        </p:nvGrpSpPr>
        <p:grpSpPr>
          <a:xfrm>
            <a:off x="8929797" y="1240764"/>
            <a:ext cx="3016102" cy="1107996"/>
            <a:chOff x="8929797" y="722024"/>
            <a:chExt cx="3016102" cy="1107996"/>
          </a:xfrm>
        </p:grpSpPr>
        <p:sp>
          <p:nvSpPr>
            <p:cNvPr id="9" name="TextBox 8">
              <a:extLst>
                <a:ext uri="{FF2B5EF4-FFF2-40B4-BE49-F238E27FC236}">
                  <a16:creationId xmlns:a16="http://schemas.microsoft.com/office/drawing/2014/main" id="{2D893E60-5D7A-9D4F-BF8E-8B341CDB5915}"/>
                </a:ext>
              </a:extLst>
            </p:cNvPr>
            <p:cNvSpPr txBox="1"/>
            <p:nvPr/>
          </p:nvSpPr>
          <p:spPr>
            <a:xfrm>
              <a:off x="8929797" y="722024"/>
              <a:ext cx="3016102" cy="1107996"/>
            </a:xfrm>
            <a:prstGeom prst="rect">
              <a:avLst/>
            </a:prstGeom>
          </p:spPr>
          <p:txBody>
            <a:bodyPr wrap="square" lIns="0" rIns="0" rtlCol="0">
              <a:spAutoFit/>
            </a:bodyPr>
            <a:lstStyle/>
            <a:p>
              <a:r>
                <a:rPr lang="en-US" sz="6600" b="1">
                  <a:solidFill>
                    <a:schemeClr val="accent3">
                      <a:lumMod val="75000"/>
                    </a:schemeClr>
                  </a:solidFill>
                </a:rPr>
                <a:t>Tip</a:t>
              </a:r>
            </a:p>
          </p:txBody>
        </p:sp>
        <p:cxnSp>
          <p:nvCxnSpPr>
            <p:cNvPr id="10" name="Connector: Elbow 13">
              <a:extLst>
                <a:ext uri="{FF2B5EF4-FFF2-40B4-BE49-F238E27FC236}">
                  <a16:creationId xmlns:a16="http://schemas.microsoft.com/office/drawing/2014/main" id="{0F0CE33B-7845-9C4B-7D9D-2458EF8340AE}"/>
                </a:ext>
              </a:extLst>
            </p:cNvPr>
            <p:cNvCxnSpPr>
              <a:cxnSpLocks/>
            </p:cNvCxnSpPr>
            <p:nvPr/>
          </p:nvCxnSpPr>
          <p:spPr>
            <a:xfrm>
              <a:off x="10233060" y="1336905"/>
              <a:ext cx="1306478" cy="290514"/>
            </a:xfrm>
            <a:prstGeom prst="bentConnector3">
              <a:avLst>
                <a:gd name="adj1" fmla="val 100305"/>
              </a:avLst>
            </a:prstGeom>
            <a:ln w="9525" cap="flat" cmpd="sng" algn="ctr">
              <a:solidFill>
                <a:schemeClr val="dk1"/>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grpSp>
      <p:sp>
        <p:nvSpPr>
          <p:cNvPr id="12" name="TextBox 11">
            <a:extLst>
              <a:ext uri="{FF2B5EF4-FFF2-40B4-BE49-F238E27FC236}">
                <a16:creationId xmlns:a16="http://schemas.microsoft.com/office/drawing/2014/main" id="{F804493B-3D5A-B7A0-00A5-BF460DB87089}"/>
              </a:ext>
            </a:extLst>
          </p:cNvPr>
          <p:cNvSpPr txBox="1"/>
          <p:nvPr/>
        </p:nvSpPr>
        <p:spPr>
          <a:xfrm>
            <a:off x="9087753" y="2610448"/>
            <a:ext cx="2762895" cy="1477328"/>
          </a:xfrm>
          <a:prstGeom prst="rect">
            <a:avLst/>
          </a:prstGeom>
          <a:noFill/>
        </p:spPr>
        <p:txBody>
          <a:bodyPr wrap="square" lIns="0" rIns="0" rtlCol="0">
            <a:spAutoFit/>
          </a:bodyPr>
          <a:lstStyle/>
          <a:p>
            <a:r>
              <a:rPr lang="en-US">
                <a:cs typeface="Calibri"/>
              </a:rPr>
              <a:t>Check out the </a:t>
            </a:r>
            <a:r>
              <a:rPr lang="en-US" u="sng">
                <a:solidFill>
                  <a:srgbClr val="0563C1"/>
                </a:solidFill>
                <a:cs typeface="Calibri"/>
                <a:hlinkClick r:id="rId4"/>
              </a:rPr>
              <a:t>2020 blog</a:t>
            </a:r>
            <a:r>
              <a:rPr lang="en-US">
                <a:cs typeface="Calibri"/>
              </a:rPr>
              <a:t> for analysis on what current trends and reports mean to interior designers in practical terms.</a:t>
            </a:r>
            <a:endParaRPr lang="en-US"/>
          </a:p>
        </p:txBody>
      </p:sp>
      <p:sp>
        <p:nvSpPr>
          <p:cNvPr id="7" name="Rectangle: Rounded Corners 6">
            <a:hlinkClick r:id="rId5" action="ppaction://hlinksldjump"/>
            <a:extLst>
              <a:ext uri="{FF2B5EF4-FFF2-40B4-BE49-F238E27FC236}">
                <a16:creationId xmlns:a16="http://schemas.microsoft.com/office/drawing/2014/main" id="{05CE2527-A569-5D38-86A5-A0F756E9ACDA}"/>
              </a:ext>
            </a:extLst>
          </p:cNvPr>
          <p:cNvSpPr/>
          <p:nvPr/>
        </p:nvSpPr>
        <p:spPr>
          <a:xfrm>
            <a:off x="335999" y="6503665"/>
            <a:ext cx="1611334" cy="185002"/>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0">
                <a:solidFill>
                  <a:schemeClr val="bg1"/>
                </a:solidFill>
                <a:effectLst/>
                <a:latin typeface="Roboto" panose="02000000000000000000" pitchFamily="2" charset="0"/>
              </a:rPr>
              <a:t>Back to T</a:t>
            </a:r>
            <a:r>
              <a:rPr lang="en-US" sz="900" b="1">
                <a:solidFill>
                  <a:schemeClr val="bg1"/>
                </a:solidFill>
                <a:latin typeface="Roboto" panose="02000000000000000000" pitchFamily="2" charset="0"/>
              </a:rPr>
              <a:t>able of Contents</a:t>
            </a:r>
            <a:endParaRPr lang="en-US" sz="900" b="1">
              <a:solidFill>
                <a:schemeClr val="bg1"/>
              </a:solidFill>
            </a:endParaRPr>
          </a:p>
        </p:txBody>
      </p:sp>
    </p:spTree>
    <p:extLst>
      <p:ext uri="{BB962C8B-B14F-4D97-AF65-F5344CB8AC3E}">
        <p14:creationId xmlns:p14="http://schemas.microsoft.com/office/powerpoint/2010/main" val="942128321"/>
      </p:ext>
    </p:extLst>
  </p:cSld>
  <p:clrMapOvr>
    <a:masterClrMapping/>
  </p:clrMapOvr>
</p:sld>
</file>

<file path=ppt/theme/theme1.xml><?xml version="1.0" encoding="utf-8"?>
<a:theme xmlns:a="http://schemas.openxmlformats.org/drawingml/2006/main" name="Master theme slide">
  <a:themeElements>
    <a:clrScheme name="CYNCLY">
      <a:dk1>
        <a:srgbClr val="000000"/>
      </a:dk1>
      <a:lt1>
        <a:srgbClr val="FFFFFF"/>
      </a:lt1>
      <a:dk2>
        <a:srgbClr val="F9F6F4"/>
      </a:dk2>
      <a:lt2>
        <a:srgbClr val="E7DCD5"/>
      </a:lt2>
      <a:accent1>
        <a:srgbClr val="6038E8"/>
      </a:accent1>
      <a:accent2>
        <a:srgbClr val="AD36FF"/>
      </a:accent2>
      <a:accent3>
        <a:srgbClr val="388EE8"/>
      </a:accent3>
      <a:accent4>
        <a:srgbClr val="3DCBFF"/>
      </a:accent4>
      <a:accent5>
        <a:srgbClr val="34169B"/>
      </a:accent5>
      <a:accent6>
        <a:srgbClr val="7000AC"/>
      </a:accent6>
      <a:hlink>
        <a:srgbClr val="1A6CFF"/>
      </a:hlink>
      <a:folHlink>
        <a:srgbClr val="76A7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bodyPr lIns="0" rIns="0"/>
      <a:lstStyle>
        <a:defPPr marL="0" indent="0" algn="l">
          <a:buNone/>
          <a:defRPr dirty="0" err="1"/>
        </a:defPPr>
      </a:lstStyle>
    </a:txDef>
  </a:objectDefaults>
  <a:extraClrSchemeLst/>
  <a:extLst>
    <a:ext uri="{05A4C25C-085E-4340-85A3-A5531E510DB2}">
      <thm15:themeFamily xmlns:thm15="http://schemas.microsoft.com/office/thememl/2012/main" name="CYNCLY Template_Final_202209" id="{627E0446-86CB-4D40-9293-85D7F49D55EE}" vid="{AD819EF3-FBD8-4A3F-A484-80EF0F211A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E65CDFAFFA3449B136B6BDDCC33500" ma:contentTypeVersion="13" ma:contentTypeDescription="Create a new document." ma:contentTypeScope="" ma:versionID="45f9fdb471ca117f7a5aae3770c7b50f">
  <xsd:schema xmlns:xsd="http://www.w3.org/2001/XMLSchema" xmlns:xs="http://www.w3.org/2001/XMLSchema" xmlns:p="http://schemas.microsoft.com/office/2006/metadata/properties" xmlns:ns2="0aa97cc1-95e6-46e8-ae1c-cbf201468877" xmlns:ns3="d26b82a4-0347-4545-bc0e-11ce62376c28" targetNamespace="http://schemas.microsoft.com/office/2006/metadata/properties" ma:root="true" ma:fieldsID="9a5602785c4fae937b5e374170dad783" ns2:_="" ns3:_="">
    <xsd:import namespace="0aa97cc1-95e6-46e8-ae1c-cbf201468877"/>
    <xsd:import namespace="d26b82a4-0347-4545-bc0e-11ce62376c2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a97cc1-95e6-46e8-ae1c-cbf201468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0ec533e-78a2-44aa-a367-670d2c6829aa"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6b82a4-0347-4545-bc0e-11ce62376c2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34c926c-5900-4dfa-b5ba-d038d429f34e}" ma:internalName="TaxCatchAll" ma:showField="CatchAllData" ma:web="d26b82a4-0347-4545-bc0e-11ce62376c2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a97cc1-95e6-46e8-ae1c-cbf201468877">
      <Terms xmlns="http://schemas.microsoft.com/office/infopath/2007/PartnerControls"/>
    </lcf76f155ced4ddcb4097134ff3c332f>
    <TaxCatchAll xmlns="d26b82a4-0347-4545-bc0e-11ce62376c28" xsi:nil="true"/>
  </documentManagement>
</p:properties>
</file>

<file path=customXml/itemProps1.xml><?xml version="1.0" encoding="utf-8"?>
<ds:datastoreItem xmlns:ds="http://schemas.openxmlformats.org/officeDocument/2006/customXml" ds:itemID="{088FFB76-CA3F-4F9F-BE4E-6B98825778A8}">
  <ds:schemaRefs>
    <ds:schemaRef ds:uri="http://schemas.microsoft.com/sharepoint/v3/contenttype/forms"/>
  </ds:schemaRefs>
</ds:datastoreItem>
</file>

<file path=customXml/itemProps2.xml><?xml version="1.0" encoding="utf-8"?>
<ds:datastoreItem xmlns:ds="http://schemas.openxmlformats.org/officeDocument/2006/customXml" ds:itemID="{5F3DD40A-8174-43E0-8638-2A5C6D11670E}">
  <ds:schemaRefs>
    <ds:schemaRef ds:uri="0aa97cc1-95e6-46e8-ae1c-cbf201468877"/>
    <ds:schemaRef ds:uri="d26b82a4-0347-4545-bc0e-11ce62376c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2FE1BE-1325-4768-918C-3CF1B1E7D92E}">
  <ds:schemaRefs>
    <ds:schemaRef ds:uri="0aa97cc1-95e6-46e8-ae1c-cbf201468877"/>
    <ds:schemaRef ds:uri="d26b82a4-0347-4545-bc0e-11ce62376c2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CYNCLY Template_Final_202210 (1)</Template>
  <TotalTime>186</TotalTime>
  <Words>3324</Words>
  <Application>Microsoft Office PowerPoint</Application>
  <PresentationFormat>Widescreen</PresentationFormat>
  <Paragraphs>607</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Master theme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Curtis</dc:creator>
  <cp:lastModifiedBy>Vanese Clough</cp:lastModifiedBy>
  <cp:revision>24</cp:revision>
  <dcterms:created xsi:type="dcterms:W3CDTF">2022-11-16T23:49:38Z</dcterms:created>
  <dcterms:modified xsi:type="dcterms:W3CDTF">2023-06-12T13:38:32Z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0x01010093E65CDFAFFA3449B136B6BDDCC33500</vt:lpwstr>
  </property>
  <property fmtid="{D5CDD505-2E9C-101B-9397-08002B2CF9AE}" pid="3" name="MediaServiceImageTags">
    <vt:lpwstr/>
  </property>
</Properties>
</file>